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0" r:id="rId1"/>
  </p:sldMasterIdLst>
  <p:notesMasterIdLst>
    <p:notesMasterId r:id="rId86"/>
  </p:notesMasterIdLst>
  <p:sldIdLst>
    <p:sldId id="256" r:id="rId2"/>
    <p:sldId id="257" r:id="rId3"/>
    <p:sldId id="258" r:id="rId4"/>
    <p:sldId id="259" r:id="rId5"/>
    <p:sldId id="260" r:id="rId6"/>
    <p:sldId id="338" r:id="rId7"/>
    <p:sldId id="261" r:id="rId8"/>
    <p:sldId id="262" r:id="rId9"/>
    <p:sldId id="263" r:id="rId10"/>
    <p:sldId id="264" r:id="rId11"/>
    <p:sldId id="265" r:id="rId12"/>
    <p:sldId id="266" r:id="rId13"/>
    <p:sldId id="267" r:id="rId14"/>
    <p:sldId id="268" r:id="rId15"/>
    <p:sldId id="269" r:id="rId16"/>
    <p:sldId id="33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 id="311" r:id="rId59"/>
    <p:sldId id="312" r:id="rId60"/>
    <p:sldId id="313" r:id="rId61"/>
    <p:sldId id="314" r:id="rId62"/>
    <p:sldId id="315" r:id="rId63"/>
    <p:sldId id="316" r:id="rId64"/>
    <p:sldId id="317" r:id="rId65"/>
    <p:sldId id="318" r:id="rId66"/>
    <p:sldId id="319" r:id="rId67"/>
    <p:sldId id="320" r:id="rId68"/>
    <p:sldId id="321" r:id="rId69"/>
    <p:sldId id="322" r:id="rId70"/>
    <p:sldId id="323" r:id="rId71"/>
    <p:sldId id="324" r:id="rId72"/>
    <p:sldId id="325" r:id="rId73"/>
    <p:sldId id="326" r:id="rId74"/>
    <p:sldId id="327" r:id="rId75"/>
    <p:sldId id="328" r:id="rId76"/>
    <p:sldId id="329" r:id="rId77"/>
    <p:sldId id="330" r:id="rId78"/>
    <p:sldId id="331" r:id="rId79"/>
    <p:sldId id="332" r:id="rId80"/>
    <p:sldId id="333" r:id="rId81"/>
    <p:sldId id="334" r:id="rId82"/>
    <p:sldId id="335" r:id="rId83"/>
    <p:sldId id="336" r:id="rId84"/>
    <p:sldId id="340" r:id="rId85"/>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3606" autoAdjust="0"/>
  </p:normalViewPr>
  <p:slideViewPr>
    <p:cSldViewPr>
      <p:cViewPr varScale="1">
        <p:scale>
          <a:sx n="102" d="100"/>
          <a:sy n="102" d="100"/>
        </p:scale>
        <p:origin x="-234" y="-96"/>
      </p:cViewPr>
      <p:guideLst>
        <p:guide orient="horz" pos="2160"/>
        <p:guide pos="2880"/>
      </p:guideLst>
    </p:cSldViewPr>
  </p:slideViewPr>
  <p:outlineViewPr>
    <p:cViewPr>
      <p:scale>
        <a:sx n="33" d="100"/>
        <a:sy n="33" d="100"/>
      </p:scale>
      <p:origin x="144" y="46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ableStyles" Target="tableStyle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72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tr-TR"/>
          </a:p>
        </p:txBody>
      </p:sp>
      <p:sp>
        <p:nvSpPr>
          <p:cNvPr id="9728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fld id="{F5B71C60-EBAF-480A-97E1-693A8112EC50}" type="datetimeFigureOut">
              <a:rPr lang="tr-TR"/>
              <a:pPr/>
              <a:t>18.11.2013</a:t>
            </a:fld>
            <a:endParaRPr lang="tr-TR"/>
          </a:p>
        </p:txBody>
      </p:sp>
      <p:sp>
        <p:nvSpPr>
          <p:cNvPr id="972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9728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9728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tr-TR"/>
          </a:p>
        </p:txBody>
      </p:sp>
      <p:sp>
        <p:nvSpPr>
          <p:cNvPr id="9728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4435C48F-9052-4A49-97D4-0F4C3F630544}" type="slidenum">
              <a:rPr lang="tr-TR"/>
              <a:pPr/>
              <a:t>‹#›</a:t>
            </a:fld>
            <a:endParaRPr lang="tr-TR"/>
          </a:p>
        </p:txBody>
      </p:sp>
    </p:spTree>
    <p:extLst>
      <p:ext uri="{BB962C8B-B14F-4D97-AF65-F5344CB8AC3E}">
        <p14:creationId xmlns:p14="http://schemas.microsoft.com/office/powerpoint/2010/main" val="318037381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4435C48F-9052-4A49-97D4-0F4C3F630544}"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9D2182F1-1D7E-4E86-9765-DF423A456360}" type="datetime1">
              <a:rPr lang="tr-TR" smtClean="0"/>
              <a:pPr/>
              <a:t>18.11.2013</a:t>
            </a:fld>
            <a:endParaRPr lang="tr-TR"/>
          </a:p>
        </p:txBody>
      </p:sp>
      <p:sp>
        <p:nvSpPr>
          <p:cNvPr id="19" name="18 Altbilgi Yer Tutucusu"/>
          <p:cNvSpPr>
            <a:spLocks noGrp="1"/>
          </p:cNvSpPr>
          <p:nvPr>
            <p:ph type="ftr" sz="quarter" idx="11"/>
          </p:nvPr>
        </p:nvSpPr>
        <p:spPr/>
        <p:txBody>
          <a:bodyPr/>
          <a:lstStyle/>
          <a:p>
            <a:r>
              <a:rPr lang="tr-TR" dirty="0" smtClean="0"/>
              <a:t> </a:t>
            </a:r>
            <a:endParaRPr lang="tr-TR" dirty="0"/>
          </a:p>
        </p:txBody>
      </p:sp>
      <p:sp>
        <p:nvSpPr>
          <p:cNvPr id="27" name="26 Slayt Numarası Yer Tutucusu"/>
          <p:cNvSpPr>
            <a:spLocks noGrp="1"/>
          </p:cNvSpPr>
          <p:nvPr>
            <p:ph type="sldNum" sz="quarter" idx="12"/>
          </p:nvPr>
        </p:nvSpPr>
        <p:spPr/>
        <p:txBody>
          <a:bodyPr/>
          <a:lstStyle/>
          <a:p>
            <a:fld id="{322AEA2B-7CCE-4B88-88A0-DFBE36662DAB}"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4F64622-643A-432C-95D0-D7E2ED109B3A}" type="datetime1">
              <a:rPr lang="tr-TR" smtClean="0"/>
              <a:pPr/>
              <a:t>18.11.2013</a:t>
            </a:fld>
            <a:endParaRPr lang="tr-TR"/>
          </a:p>
        </p:txBody>
      </p:sp>
      <p:sp>
        <p:nvSpPr>
          <p:cNvPr id="5" name="4 Altbilgi Yer Tutucusu"/>
          <p:cNvSpPr>
            <a:spLocks noGrp="1"/>
          </p:cNvSpPr>
          <p:nvPr>
            <p:ph type="ftr" sz="quarter" idx="11"/>
          </p:nvPr>
        </p:nvSpPr>
        <p:spPr/>
        <p:txBody>
          <a:bodyPr/>
          <a:lstStyle/>
          <a:p>
            <a:r>
              <a:rPr lang="tr-TR" dirty="0" smtClean="0"/>
              <a:t> </a:t>
            </a:r>
            <a:endParaRPr lang="tr-TR" dirty="0"/>
          </a:p>
        </p:txBody>
      </p:sp>
      <p:sp>
        <p:nvSpPr>
          <p:cNvPr id="6" name="5 Slayt Numarası Yer Tutucusu"/>
          <p:cNvSpPr>
            <a:spLocks noGrp="1"/>
          </p:cNvSpPr>
          <p:nvPr>
            <p:ph type="sldNum" sz="quarter" idx="12"/>
          </p:nvPr>
        </p:nvSpPr>
        <p:spPr/>
        <p:txBody>
          <a:bodyPr/>
          <a:lstStyle/>
          <a:p>
            <a:fld id="{6C124F81-88B0-4873-AC3E-C6A2F858D837}"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C1869C6C-4CA6-469C-BAE9-9C0173BE9AFB}" type="datetime1">
              <a:rPr lang="tr-TR" smtClean="0"/>
              <a:pPr/>
              <a:t>18.11.2013</a:t>
            </a:fld>
            <a:endParaRPr lang="tr-TR"/>
          </a:p>
        </p:txBody>
      </p:sp>
      <p:sp>
        <p:nvSpPr>
          <p:cNvPr id="5" name="4 Altbilgi Yer Tutucusu"/>
          <p:cNvSpPr>
            <a:spLocks noGrp="1"/>
          </p:cNvSpPr>
          <p:nvPr>
            <p:ph type="ftr" sz="quarter" idx="11"/>
          </p:nvPr>
        </p:nvSpPr>
        <p:spPr/>
        <p:txBody>
          <a:bodyPr/>
          <a:lstStyle/>
          <a:p>
            <a:r>
              <a:rPr lang="tr-TR" dirty="0" smtClean="0"/>
              <a:t> </a:t>
            </a:r>
            <a:endParaRPr lang="tr-TR" dirty="0"/>
          </a:p>
        </p:txBody>
      </p:sp>
      <p:sp>
        <p:nvSpPr>
          <p:cNvPr id="6" name="5 Slayt Numarası Yer Tutucusu"/>
          <p:cNvSpPr>
            <a:spLocks noGrp="1"/>
          </p:cNvSpPr>
          <p:nvPr>
            <p:ph type="sldNum" sz="quarter" idx="12"/>
          </p:nvPr>
        </p:nvSpPr>
        <p:spPr/>
        <p:txBody>
          <a:bodyPr/>
          <a:lstStyle/>
          <a:p>
            <a:fld id="{11906C67-B87D-42DA-BC8E-5595D521D2B4}"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406B739-058E-4E9A-9B92-64A03FDFDFC6}" type="datetime1">
              <a:rPr lang="tr-TR" smtClean="0"/>
              <a:pPr/>
              <a:t>18.11.2013</a:t>
            </a:fld>
            <a:endParaRPr lang="tr-TR"/>
          </a:p>
        </p:txBody>
      </p:sp>
      <p:sp>
        <p:nvSpPr>
          <p:cNvPr id="5" name="4 Altbilgi Yer Tutucusu"/>
          <p:cNvSpPr>
            <a:spLocks noGrp="1"/>
          </p:cNvSpPr>
          <p:nvPr>
            <p:ph type="ftr" sz="quarter" idx="11"/>
          </p:nvPr>
        </p:nvSpPr>
        <p:spPr/>
        <p:txBody>
          <a:bodyPr/>
          <a:lstStyle/>
          <a:p>
            <a:r>
              <a:rPr lang="tr-TR" dirty="0" smtClean="0"/>
              <a:t> </a:t>
            </a:r>
            <a:endParaRPr lang="tr-TR" dirty="0"/>
          </a:p>
        </p:txBody>
      </p:sp>
      <p:sp>
        <p:nvSpPr>
          <p:cNvPr id="6" name="5 Slayt Numarası Yer Tutucusu"/>
          <p:cNvSpPr>
            <a:spLocks noGrp="1"/>
          </p:cNvSpPr>
          <p:nvPr>
            <p:ph type="sldNum" sz="quarter" idx="12"/>
          </p:nvPr>
        </p:nvSpPr>
        <p:spPr/>
        <p:txBody>
          <a:bodyPr/>
          <a:lstStyle/>
          <a:p>
            <a:fld id="{C4E6828E-9AA5-4ED0-AFD4-6054A025E3D2}"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C00D70E1-1B56-46D1-952B-87D8C1CA4F5D}" type="datetime1">
              <a:rPr lang="tr-TR" smtClean="0"/>
              <a:pPr/>
              <a:t>18.11.2013</a:t>
            </a:fld>
            <a:endParaRPr lang="tr-TR"/>
          </a:p>
        </p:txBody>
      </p:sp>
      <p:sp>
        <p:nvSpPr>
          <p:cNvPr id="5" name="4 Altbilgi Yer Tutucusu"/>
          <p:cNvSpPr>
            <a:spLocks noGrp="1"/>
          </p:cNvSpPr>
          <p:nvPr>
            <p:ph type="ftr" sz="quarter" idx="11"/>
          </p:nvPr>
        </p:nvSpPr>
        <p:spPr/>
        <p:txBody>
          <a:bodyPr/>
          <a:lstStyle/>
          <a:p>
            <a:r>
              <a:rPr lang="tr-TR" dirty="0" smtClean="0"/>
              <a:t> </a:t>
            </a:r>
            <a:endParaRPr lang="tr-TR" dirty="0"/>
          </a:p>
        </p:txBody>
      </p:sp>
      <p:sp>
        <p:nvSpPr>
          <p:cNvPr id="6" name="5 Slayt Numarası Yer Tutucusu"/>
          <p:cNvSpPr>
            <a:spLocks noGrp="1"/>
          </p:cNvSpPr>
          <p:nvPr>
            <p:ph type="sldNum" sz="quarter" idx="12"/>
          </p:nvPr>
        </p:nvSpPr>
        <p:spPr/>
        <p:txBody>
          <a:bodyPr/>
          <a:lstStyle/>
          <a:p>
            <a:fld id="{F976D620-CEF3-4783-8BA9-9FFCFA0ECA9B}"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8345A6C3-9C94-41A1-B614-7A0C1692010A}" type="datetime1">
              <a:rPr lang="tr-TR" smtClean="0"/>
              <a:pPr/>
              <a:t>18.11.2013</a:t>
            </a:fld>
            <a:endParaRPr lang="tr-TR"/>
          </a:p>
        </p:txBody>
      </p:sp>
      <p:sp>
        <p:nvSpPr>
          <p:cNvPr id="6" name="5 Altbilgi Yer Tutucusu"/>
          <p:cNvSpPr>
            <a:spLocks noGrp="1"/>
          </p:cNvSpPr>
          <p:nvPr>
            <p:ph type="ftr" sz="quarter" idx="11"/>
          </p:nvPr>
        </p:nvSpPr>
        <p:spPr/>
        <p:txBody>
          <a:bodyPr/>
          <a:lstStyle/>
          <a:p>
            <a:r>
              <a:rPr lang="tr-TR" dirty="0" smtClean="0"/>
              <a:t> </a:t>
            </a:r>
            <a:endParaRPr lang="tr-TR" dirty="0"/>
          </a:p>
        </p:txBody>
      </p:sp>
      <p:sp>
        <p:nvSpPr>
          <p:cNvPr id="7" name="6 Slayt Numarası Yer Tutucusu"/>
          <p:cNvSpPr>
            <a:spLocks noGrp="1"/>
          </p:cNvSpPr>
          <p:nvPr>
            <p:ph type="sldNum" sz="quarter" idx="12"/>
          </p:nvPr>
        </p:nvSpPr>
        <p:spPr/>
        <p:txBody>
          <a:bodyPr/>
          <a:lstStyle/>
          <a:p>
            <a:fld id="{70521962-39D9-4399-A43B-4DA68E9C38AF}"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4699AA75-5D27-4E5D-92EA-D33FF409625E}" type="datetime1">
              <a:rPr lang="tr-TR" smtClean="0"/>
              <a:pPr/>
              <a:t>18.11.2013</a:t>
            </a:fld>
            <a:endParaRPr lang="tr-TR"/>
          </a:p>
        </p:txBody>
      </p:sp>
      <p:sp>
        <p:nvSpPr>
          <p:cNvPr id="8" name="7 Altbilgi Yer Tutucusu"/>
          <p:cNvSpPr>
            <a:spLocks noGrp="1"/>
          </p:cNvSpPr>
          <p:nvPr>
            <p:ph type="ftr" sz="quarter" idx="11"/>
          </p:nvPr>
        </p:nvSpPr>
        <p:spPr/>
        <p:txBody>
          <a:bodyPr/>
          <a:lstStyle/>
          <a:p>
            <a:r>
              <a:rPr lang="tr-TR" dirty="0" smtClean="0"/>
              <a:t> </a:t>
            </a:r>
            <a:endParaRPr lang="tr-TR" dirty="0"/>
          </a:p>
        </p:txBody>
      </p:sp>
      <p:sp>
        <p:nvSpPr>
          <p:cNvPr id="9" name="8 Slayt Numarası Yer Tutucusu"/>
          <p:cNvSpPr>
            <a:spLocks noGrp="1"/>
          </p:cNvSpPr>
          <p:nvPr>
            <p:ph type="sldNum" sz="quarter" idx="12"/>
          </p:nvPr>
        </p:nvSpPr>
        <p:spPr/>
        <p:txBody>
          <a:bodyPr/>
          <a:lstStyle/>
          <a:p>
            <a:fld id="{9FC7A5D9-7F3A-4D48-BA9F-D1A27FC56387}"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39487E9-D927-43CD-9412-F84E315295A2}" type="datetime1">
              <a:rPr lang="tr-TR" smtClean="0"/>
              <a:pPr/>
              <a:t>18.11.2013</a:t>
            </a:fld>
            <a:endParaRPr lang="tr-TR"/>
          </a:p>
        </p:txBody>
      </p:sp>
      <p:sp>
        <p:nvSpPr>
          <p:cNvPr id="4" name="3 Altbilgi Yer Tutucusu"/>
          <p:cNvSpPr>
            <a:spLocks noGrp="1"/>
          </p:cNvSpPr>
          <p:nvPr>
            <p:ph type="ftr" sz="quarter" idx="11"/>
          </p:nvPr>
        </p:nvSpPr>
        <p:spPr/>
        <p:txBody>
          <a:bodyPr/>
          <a:lstStyle/>
          <a:p>
            <a:r>
              <a:rPr lang="tr-TR" dirty="0" smtClean="0"/>
              <a:t> </a:t>
            </a:r>
            <a:endParaRPr lang="tr-TR" dirty="0"/>
          </a:p>
        </p:txBody>
      </p:sp>
      <p:sp>
        <p:nvSpPr>
          <p:cNvPr id="5" name="4 Slayt Numarası Yer Tutucusu"/>
          <p:cNvSpPr>
            <a:spLocks noGrp="1"/>
          </p:cNvSpPr>
          <p:nvPr>
            <p:ph type="sldNum" sz="quarter" idx="12"/>
          </p:nvPr>
        </p:nvSpPr>
        <p:spPr/>
        <p:txBody>
          <a:bodyPr/>
          <a:lstStyle/>
          <a:p>
            <a:fld id="{5EF5C3AA-0CE6-4CB0-9EEC-82D6CE7102EA}"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23EA1363-58B6-44D8-BED0-2C1FB9A2DC37}" type="datetime1">
              <a:rPr lang="tr-TR" smtClean="0"/>
              <a:pPr/>
              <a:t>18.11.2013</a:t>
            </a:fld>
            <a:endParaRPr lang="tr-TR"/>
          </a:p>
        </p:txBody>
      </p:sp>
      <p:sp>
        <p:nvSpPr>
          <p:cNvPr id="3" name="2 Altbilgi Yer Tutucusu"/>
          <p:cNvSpPr>
            <a:spLocks noGrp="1"/>
          </p:cNvSpPr>
          <p:nvPr>
            <p:ph type="ftr" sz="quarter" idx="11"/>
          </p:nvPr>
        </p:nvSpPr>
        <p:spPr/>
        <p:txBody>
          <a:bodyPr/>
          <a:lstStyle/>
          <a:p>
            <a:r>
              <a:rPr lang="tr-TR" dirty="0" smtClean="0"/>
              <a:t> </a:t>
            </a:r>
            <a:endParaRPr lang="tr-TR" dirty="0"/>
          </a:p>
        </p:txBody>
      </p:sp>
      <p:sp>
        <p:nvSpPr>
          <p:cNvPr id="4" name="3 Slayt Numarası Yer Tutucusu"/>
          <p:cNvSpPr>
            <a:spLocks noGrp="1"/>
          </p:cNvSpPr>
          <p:nvPr>
            <p:ph type="sldNum" sz="quarter" idx="12"/>
          </p:nvPr>
        </p:nvSpPr>
        <p:spPr/>
        <p:txBody>
          <a:bodyPr/>
          <a:lstStyle/>
          <a:p>
            <a:fld id="{27051C07-2134-4A20-B62E-AA66498222E7}"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34E4231-7FE7-4B82-AB20-D2C57893CDE0}" type="datetime1">
              <a:rPr lang="tr-TR" smtClean="0"/>
              <a:pPr/>
              <a:t>18.11.2013</a:t>
            </a:fld>
            <a:endParaRPr lang="tr-TR"/>
          </a:p>
        </p:txBody>
      </p:sp>
      <p:sp>
        <p:nvSpPr>
          <p:cNvPr id="6" name="5 Altbilgi Yer Tutucusu"/>
          <p:cNvSpPr>
            <a:spLocks noGrp="1"/>
          </p:cNvSpPr>
          <p:nvPr>
            <p:ph type="ftr" sz="quarter" idx="11"/>
          </p:nvPr>
        </p:nvSpPr>
        <p:spPr/>
        <p:txBody>
          <a:bodyPr/>
          <a:lstStyle/>
          <a:p>
            <a:r>
              <a:rPr lang="tr-TR" dirty="0" smtClean="0"/>
              <a:t> </a:t>
            </a:r>
            <a:endParaRPr lang="tr-TR" dirty="0"/>
          </a:p>
        </p:txBody>
      </p:sp>
      <p:sp>
        <p:nvSpPr>
          <p:cNvPr id="7" name="6 Slayt Numarası Yer Tutucusu"/>
          <p:cNvSpPr>
            <a:spLocks noGrp="1"/>
          </p:cNvSpPr>
          <p:nvPr>
            <p:ph type="sldNum" sz="quarter" idx="12"/>
          </p:nvPr>
        </p:nvSpPr>
        <p:spPr/>
        <p:txBody>
          <a:bodyPr/>
          <a:lstStyle/>
          <a:p>
            <a:fld id="{5FC089BC-FF49-4F57-9E46-AF3AEE865F2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982BF765-6707-4381-9C0A-1AE3A85DEB13}" type="datetime1">
              <a:rPr lang="tr-TR" smtClean="0"/>
              <a:pPr/>
              <a:t>18.11.2013</a:t>
            </a:fld>
            <a:endParaRPr lang="tr-TR"/>
          </a:p>
        </p:txBody>
      </p:sp>
      <p:sp>
        <p:nvSpPr>
          <p:cNvPr id="6" name="5 Altbilgi Yer Tutucusu"/>
          <p:cNvSpPr>
            <a:spLocks noGrp="1"/>
          </p:cNvSpPr>
          <p:nvPr>
            <p:ph type="ftr" sz="quarter" idx="11"/>
          </p:nvPr>
        </p:nvSpPr>
        <p:spPr/>
        <p:txBody>
          <a:bodyPr/>
          <a:lstStyle/>
          <a:p>
            <a:r>
              <a:rPr lang="tr-TR" dirty="0" smtClean="0"/>
              <a:t> </a:t>
            </a:r>
            <a:endParaRPr lang="tr-TR" dirty="0"/>
          </a:p>
        </p:txBody>
      </p:sp>
      <p:sp>
        <p:nvSpPr>
          <p:cNvPr id="7" name="6 Slayt Numarası Yer Tutucusu"/>
          <p:cNvSpPr>
            <a:spLocks noGrp="1"/>
          </p:cNvSpPr>
          <p:nvPr>
            <p:ph type="sldNum" sz="quarter" idx="12"/>
          </p:nvPr>
        </p:nvSpPr>
        <p:spPr>
          <a:xfrm>
            <a:off x="8077200" y="6356350"/>
            <a:ext cx="609600" cy="365125"/>
          </a:xfrm>
        </p:spPr>
        <p:txBody>
          <a:bodyPr/>
          <a:lstStyle/>
          <a:p>
            <a:fld id="{E80104F9-CD21-4F73-AF10-2E0988661F72}"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EB8D129-D0C0-4B36-BCCA-DAF8B5C1F820}" type="datetime1">
              <a:rPr lang="tr-TR" smtClean="0"/>
              <a:pPr/>
              <a:t>18.11.2013</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tr-TR" dirty="0" smtClean="0"/>
              <a:t> </a:t>
            </a:r>
            <a:endParaRPr lang="tr-TR" dirty="0"/>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A40E8B7-7EDC-4972-A25A-0113F992D247}"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p:hf sldNum="0"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2" Type="http://schemas.openxmlformats.org/officeDocument/2006/relationships/hyperlink" Target="edebiyathocam.blogspot.com"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Dikdörtgen"/>
          <p:cNvSpPr/>
          <p:nvPr/>
        </p:nvSpPr>
        <p:spPr>
          <a:xfrm>
            <a:off x="928662" y="1785926"/>
            <a:ext cx="7494360" cy="1938992"/>
          </a:xfrm>
          <a:prstGeom prst="rect">
            <a:avLst/>
          </a:prstGeom>
          <a:noFill/>
        </p:spPr>
        <p:txBody>
          <a:bodyPr wrap="square" lIns="91440" tIns="45720" rIns="91440" bIns="45720">
            <a:spAutoFit/>
          </a:bodyPr>
          <a:lstStyle/>
          <a:p>
            <a:pPr algn="ctr"/>
            <a:r>
              <a:rPr lang="tr-TR" sz="60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Cumhuriyet Dönemi</a:t>
            </a:r>
          </a:p>
          <a:p>
            <a:pPr algn="ctr"/>
            <a:r>
              <a:rPr lang="tr-TR" sz="60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Türk Edebiyatı</a:t>
            </a:r>
            <a:endParaRPr lang="tr-TR" sz="60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6" name="5 Dikdörtgen"/>
          <p:cNvSpPr/>
          <p:nvPr/>
        </p:nvSpPr>
        <p:spPr>
          <a:xfrm>
            <a:off x="2714612" y="5436072"/>
            <a:ext cx="5429256" cy="1421928"/>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nSpc>
                <a:spcPct val="90000"/>
              </a:lnSpc>
              <a:buFont typeface="Wingdings" pitchFamily="2" charset="2"/>
              <a:buNone/>
            </a:pPr>
            <a:endParaRPr lang="tr-TR" sz="2400" b="1" i="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lnSpc>
                <a:spcPct val="90000"/>
              </a:lnSpc>
              <a:buFont typeface="Wingdings" pitchFamily="2" charset="2"/>
              <a:buNone/>
            </a:pPr>
            <a:r>
              <a:rPr lang="tr-TR" sz="2400" b="1" i="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12. Sınıf TÜRK EDEBİYATI</a:t>
            </a:r>
          </a:p>
          <a:p>
            <a:pPr>
              <a:lnSpc>
                <a:spcPct val="90000"/>
              </a:lnSpc>
              <a:buFont typeface="Wingdings" pitchFamily="2" charset="2"/>
              <a:buNone/>
            </a:pPr>
            <a:endParaRPr lang="tr-TR" sz="2400" b="1"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nSpc>
                <a:spcPct val="90000"/>
              </a:lnSpc>
              <a:buFont typeface="Wingdings" pitchFamily="2" charset="2"/>
              <a:buNone/>
            </a:pPr>
            <a:endParaRPr lang="tr-TR" sz="2400" b="1"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27651" name="Rectangle 3"/>
          <p:cNvSpPr>
            <a:spLocks noGrp="1" noChangeArrowheads="1"/>
          </p:cNvSpPr>
          <p:nvPr>
            <p:ph type="body" idx="4294967295"/>
          </p:nvPr>
        </p:nvSpPr>
        <p:spPr>
          <a:xfrm>
            <a:off x="357158" y="1214422"/>
            <a:ext cx="8786842" cy="4643470"/>
          </a:xfrm>
        </p:spPr>
        <p:txBody>
          <a:bodyPr>
            <a:normAutofit/>
          </a:bodyPr>
          <a:lstStyle/>
          <a:p>
            <a:pPr>
              <a:lnSpc>
                <a:spcPct val="80000"/>
              </a:lnSpc>
            </a:pPr>
            <a:r>
              <a:rPr lang="tr-TR" sz="2400" dirty="0"/>
              <a:t> Süslü ve sanatlı şiire, şairaneliğe tepki göstermişlerdir.</a:t>
            </a:r>
          </a:p>
          <a:p>
            <a:pPr>
              <a:lnSpc>
                <a:spcPct val="80000"/>
              </a:lnSpc>
            </a:pPr>
            <a:r>
              <a:rPr lang="tr-TR" sz="2400" dirty="0"/>
              <a:t> Sokaktaki insanın, halkın konuştuğu dille şiirler yazdılar.</a:t>
            </a:r>
          </a:p>
          <a:p>
            <a:pPr>
              <a:lnSpc>
                <a:spcPct val="80000"/>
              </a:lnSpc>
            </a:pPr>
            <a:r>
              <a:rPr lang="tr-TR" sz="2400" dirty="0"/>
              <a:t> Şiirde espriyi, nükteyi kullandılar ve şaşırtmaya dayalı şiirler yazdılar.</a:t>
            </a:r>
          </a:p>
          <a:p>
            <a:pPr>
              <a:lnSpc>
                <a:spcPct val="80000"/>
              </a:lnSpc>
            </a:pPr>
            <a:r>
              <a:rPr lang="tr-TR" sz="2400" dirty="0"/>
              <a:t>Günlük hayattaki her konunun şiirde yer alması gerektiğini savundular.</a:t>
            </a:r>
          </a:p>
          <a:p>
            <a:pPr>
              <a:lnSpc>
                <a:spcPct val="80000"/>
              </a:lnSpc>
            </a:pPr>
            <a:r>
              <a:rPr lang="tr-TR" sz="2400" dirty="0"/>
              <a:t> Şiiri duygudan çok akla yakın bir sanat olarak gördüler.</a:t>
            </a:r>
          </a:p>
          <a:p>
            <a:pPr>
              <a:lnSpc>
                <a:spcPct val="80000"/>
              </a:lnSpc>
            </a:pPr>
            <a:r>
              <a:rPr lang="tr-TR" sz="2400" dirty="0"/>
              <a:t> Toplumsal aksaklıkları şiirin doğal akışını bozmadan ve bir mesaj iletme kaygısı duymadan yansıttılar.</a:t>
            </a:r>
          </a:p>
          <a:p>
            <a:pPr>
              <a:lnSpc>
                <a:spcPct val="80000"/>
              </a:lnSpc>
            </a:pPr>
            <a:r>
              <a:rPr lang="tr-TR" sz="2400" dirty="0"/>
              <a:t> 1 950’de Orhan Veli’nin ölümüyle akımın diğer sanatçıları Oktay Rıfat ve Melih Cevdet zamanla farklı şiirlere yöneldiler.</a:t>
            </a:r>
          </a:p>
          <a:p>
            <a:pPr>
              <a:lnSpc>
                <a:spcPct val="80000"/>
              </a:lnSpc>
            </a:pPr>
            <a:endParaRPr lang="tr-TR" sz="240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28675" name="Rectangle 3"/>
          <p:cNvSpPr>
            <a:spLocks noGrp="1" noChangeArrowheads="1"/>
          </p:cNvSpPr>
          <p:nvPr>
            <p:ph type="body" idx="4294967295"/>
          </p:nvPr>
        </p:nvSpPr>
        <p:spPr>
          <a:xfrm>
            <a:off x="357159" y="1142984"/>
            <a:ext cx="8786842" cy="5286412"/>
          </a:xfrm>
        </p:spPr>
        <p:txBody>
          <a:bodyPr/>
          <a:lstStyle/>
          <a:p>
            <a:pPr>
              <a:lnSpc>
                <a:spcPct val="90000"/>
              </a:lnSpc>
              <a:buFont typeface="Wingdings" pitchFamily="2" charset="2"/>
              <a:buNone/>
            </a:pPr>
            <a:r>
              <a:rPr lang="tr-TR" sz="2400" b="1" i="1" dirty="0"/>
              <a:t>İKİNCİ </a:t>
            </a:r>
            <a:r>
              <a:rPr lang="tr-TR" sz="2400" b="1" i="1" dirty="0" smtClean="0"/>
              <a:t>YENİ</a:t>
            </a:r>
          </a:p>
          <a:p>
            <a:pPr>
              <a:lnSpc>
                <a:spcPct val="90000"/>
              </a:lnSpc>
              <a:buFont typeface="Wingdings" pitchFamily="2" charset="2"/>
              <a:buNone/>
            </a:pPr>
            <a:endParaRPr lang="tr-TR" sz="2000" b="1" i="1" dirty="0"/>
          </a:p>
          <a:p>
            <a:pPr>
              <a:lnSpc>
                <a:spcPct val="90000"/>
              </a:lnSpc>
            </a:pPr>
            <a:r>
              <a:rPr lang="tr-TR" sz="2000" dirty="0"/>
              <a:t>Cemal </a:t>
            </a:r>
            <a:r>
              <a:rPr lang="tr-TR" sz="2000" dirty="0" err="1"/>
              <a:t>Süreya</a:t>
            </a:r>
            <a:r>
              <a:rPr lang="tr-TR" sz="2000" dirty="0"/>
              <a:t>, İlhan Berk, Edip </a:t>
            </a:r>
            <a:r>
              <a:rPr lang="tr-TR" sz="2000" dirty="0" err="1"/>
              <a:t>Cansever</a:t>
            </a:r>
            <a:r>
              <a:rPr lang="tr-TR" sz="2000" dirty="0"/>
              <a:t>, Ece Ayhan, Turgut Uyar, Sezai Karakoç..</a:t>
            </a:r>
          </a:p>
          <a:p>
            <a:pPr>
              <a:lnSpc>
                <a:spcPct val="90000"/>
              </a:lnSpc>
            </a:pPr>
            <a:r>
              <a:rPr lang="tr-TR" sz="2000" dirty="0"/>
              <a:t>1950’den sonra Garip akımını takip eden gençlerin özentili, kötü örneklerinin hakim olduğu bir ortamda, Garip’e karşı doğmuş bir harekettir.</a:t>
            </a:r>
          </a:p>
          <a:p>
            <a:pPr>
              <a:lnSpc>
                <a:spcPct val="90000"/>
              </a:lnSpc>
            </a:pPr>
            <a:r>
              <a:rPr lang="tr-TR" sz="2000" dirty="0"/>
              <a:t> 195O’lerin başlarında “Yeditepe” ve “Pazar Postası” gibi dergilerde birbirinden habersizce şiir yayımlayan şairler arasında görülen ortaklık İkinci Yeni adını almıştır.</a:t>
            </a:r>
          </a:p>
          <a:p>
            <a:pPr>
              <a:lnSpc>
                <a:spcPct val="90000"/>
              </a:lnSpc>
            </a:pPr>
            <a:r>
              <a:rPr lang="tr-TR" sz="2000" dirty="0"/>
              <a:t> Oktay Rıfat, Perçemli Sokak kitabıyla İkinci Yeni hareketine uygun şiirler yazmıştır.</a:t>
            </a:r>
          </a:p>
          <a:p>
            <a:pPr>
              <a:lnSpc>
                <a:spcPct val="90000"/>
              </a:lnSpc>
            </a:pPr>
            <a:r>
              <a:rPr lang="tr-TR" sz="2000" dirty="0"/>
              <a:t> İmgeli, sanatlı bir şiir dilinden yana olmuşlardır.</a:t>
            </a:r>
          </a:p>
          <a:p>
            <a:pPr>
              <a:lnSpc>
                <a:spcPct val="90000"/>
              </a:lnSpc>
            </a:pPr>
            <a:r>
              <a:rPr lang="tr-TR" sz="2000" dirty="0"/>
              <a:t> Anlamın kapalı olduğu soyut bir şiiri savunmuşlardır</a:t>
            </a:r>
            <a:r>
              <a:rPr lang="tr-TR" sz="2000" dirty="0" smtClean="0"/>
              <a:t>.</a:t>
            </a:r>
            <a:endParaRPr lang="tr-TR" sz="2000"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29699" name="Rectangle 3"/>
          <p:cNvSpPr>
            <a:spLocks noGrp="1" noChangeArrowheads="1"/>
          </p:cNvSpPr>
          <p:nvPr>
            <p:ph type="body" idx="4294967295"/>
          </p:nvPr>
        </p:nvSpPr>
        <p:spPr>
          <a:xfrm>
            <a:off x="714349" y="1643050"/>
            <a:ext cx="8429652" cy="3929090"/>
          </a:xfrm>
        </p:spPr>
        <p:txBody>
          <a:bodyPr/>
          <a:lstStyle/>
          <a:p>
            <a:r>
              <a:rPr lang="tr-TR" dirty="0"/>
              <a:t>Sürrealizm, Dada gibi akımlardan etkilenmişlerdir.</a:t>
            </a:r>
          </a:p>
          <a:p>
            <a:r>
              <a:rPr lang="tr-TR" dirty="0"/>
              <a:t> Günlük konuşma dilinden farklı bir şiir diliyle yazmışlardır.</a:t>
            </a:r>
          </a:p>
          <a:p>
            <a:r>
              <a:rPr lang="tr-TR" dirty="0"/>
              <a:t> Sözcük ve cümle yapısının bozulduğu, yeni sözcüklerin türetildiği şiirleri vardır. </a:t>
            </a:r>
          </a:p>
          <a:p>
            <a:r>
              <a:rPr lang="tr-TR" dirty="0"/>
              <a:t>Ahlaki değerleri, folkloru, şiirde bir hikaye anlatmayı, konuyu dışlamışlardır.</a:t>
            </a:r>
          </a:p>
          <a:p>
            <a:pPr>
              <a:buFont typeface="Wingdings" pitchFamily="2" charset="2"/>
              <a:buNone/>
            </a:pPr>
            <a:endParaRPr lang="tr-TR"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30723" name="Rectangle 3"/>
          <p:cNvSpPr>
            <a:spLocks noGrp="1" noChangeArrowheads="1"/>
          </p:cNvSpPr>
          <p:nvPr>
            <p:ph type="body" idx="4294967295"/>
          </p:nvPr>
        </p:nvSpPr>
        <p:spPr>
          <a:xfrm>
            <a:off x="571472" y="1214423"/>
            <a:ext cx="7019925" cy="5072098"/>
          </a:xfrm>
        </p:spPr>
        <p:txBody>
          <a:bodyPr/>
          <a:lstStyle/>
          <a:p>
            <a:pPr>
              <a:buFont typeface="Wingdings" pitchFamily="2" charset="2"/>
              <a:buNone/>
            </a:pPr>
            <a:r>
              <a:rPr lang="tr-TR" b="1" i="1" dirty="0"/>
              <a:t>MAVİCİLER</a:t>
            </a:r>
          </a:p>
          <a:p>
            <a:pPr>
              <a:buFont typeface="Wingdings" pitchFamily="2" charset="2"/>
              <a:buNone/>
            </a:pPr>
            <a:r>
              <a:rPr lang="tr-TR" dirty="0" err="1"/>
              <a:t>Attilla</a:t>
            </a:r>
            <a:r>
              <a:rPr lang="tr-TR" dirty="0"/>
              <a:t> İlhan,Ferit </a:t>
            </a:r>
            <a:r>
              <a:rPr lang="tr-TR" dirty="0" err="1"/>
              <a:t>Edgü</a:t>
            </a:r>
            <a:r>
              <a:rPr lang="tr-TR" dirty="0"/>
              <a:t>, Demir Özlü,Orhan Duru</a:t>
            </a:r>
          </a:p>
          <a:p>
            <a:r>
              <a:rPr lang="tr-TR" dirty="0"/>
              <a:t>1952’de Ankara’ da yayımlanmaya başlayan “Mavi” adlı dergi etrafında toplanan yazarların oluşturduğu bir toplu-</a:t>
            </a:r>
          </a:p>
          <a:p>
            <a:pPr>
              <a:buFont typeface="Wingdings" pitchFamily="2" charset="2"/>
              <a:buNone/>
            </a:pPr>
            <a:r>
              <a:rPr lang="tr-TR" dirty="0" err="1"/>
              <a:t>luktur</a:t>
            </a:r>
            <a:endParaRPr lang="tr-TR" dirty="0"/>
          </a:p>
          <a:p>
            <a:r>
              <a:rPr lang="tr-TR" dirty="0"/>
              <a:t> Garip’e karşı duran, toplumcu edebiyat anlayışına yakın düşünceleri olan bir topluluktur.</a:t>
            </a:r>
          </a:p>
          <a:p>
            <a:pPr>
              <a:buFont typeface="Wingdings" pitchFamily="2" charset="2"/>
              <a:buNone/>
            </a:pPr>
            <a:endParaRPr lang="tr-TR"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31747" name="Rectangle 3"/>
          <p:cNvSpPr>
            <a:spLocks noGrp="1" noChangeArrowheads="1"/>
          </p:cNvSpPr>
          <p:nvPr>
            <p:ph type="body" idx="4294967295"/>
          </p:nvPr>
        </p:nvSpPr>
        <p:spPr>
          <a:xfrm>
            <a:off x="500034" y="1142984"/>
            <a:ext cx="6948487" cy="5715016"/>
          </a:xfrm>
        </p:spPr>
        <p:txBody>
          <a:bodyPr>
            <a:normAutofit/>
          </a:bodyPr>
          <a:lstStyle/>
          <a:p>
            <a:pPr>
              <a:lnSpc>
                <a:spcPct val="80000"/>
              </a:lnSpc>
              <a:buFont typeface="Wingdings" pitchFamily="2" charset="2"/>
              <a:buNone/>
            </a:pPr>
            <a:r>
              <a:rPr lang="tr-TR" sz="2400" b="1" i="1" dirty="0"/>
              <a:t>TOPLUM SAL </a:t>
            </a:r>
            <a:r>
              <a:rPr lang="tr-TR" sz="2400" b="1" i="1" dirty="0" smtClean="0"/>
              <a:t>GERÇEKÇİLER</a:t>
            </a:r>
          </a:p>
          <a:p>
            <a:pPr>
              <a:lnSpc>
                <a:spcPct val="80000"/>
              </a:lnSpc>
              <a:buFont typeface="Wingdings" pitchFamily="2" charset="2"/>
              <a:buNone/>
            </a:pPr>
            <a:endParaRPr lang="tr-TR" sz="2400" b="1" i="1" dirty="0"/>
          </a:p>
          <a:p>
            <a:pPr>
              <a:lnSpc>
                <a:spcPct val="80000"/>
              </a:lnSpc>
            </a:pPr>
            <a:r>
              <a:rPr lang="tr-TR" sz="2400" dirty="0"/>
              <a:t>Nazım Hikmet, Sabahattin Ali, Kemal Tahir, Orhan Kemal, Yaşar Kemal, Aziz Nesin</a:t>
            </a:r>
          </a:p>
          <a:p>
            <a:pPr>
              <a:lnSpc>
                <a:spcPct val="80000"/>
              </a:lnSpc>
            </a:pPr>
            <a:r>
              <a:rPr lang="tr-TR" sz="2400" dirty="0"/>
              <a:t> Sosyalist bir dünya görüşüne uygun olarak toplumcu eserler yazmış sanatçıların oluşturduğu bir edebiyattır.</a:t>
            </a:r>
          </a:p>
          <a:p>
            <a:pPr>
              <a:lnSpc>
                <a:spcPct val="80000"/>
              </a:lnSpc>
            </a:pPr>
            <a:r>
              <a:rPr lang="tr-TR" sz="2400" dirty="0"/>
              <a:t> Topluluğun Türk edebiyatında tanınmasında ve yaygınlaşmasında Nazım Hikmet’in büyük bir etkisi vardır.</a:t>
            </a:r>
          </a:p>
          <a:p>
            <a:pPr>
              <a:lnSpc>
                <a:spcPct val="80000"/>
              </a:lnSpc>
            </a:pPr>
            <a:r>
              <a:rPr lang="tr-TR" sz="2400" dirty="0"/>
              <a:t> Topluluk üyeleri edebiyatın hemen hemen bütün türlerinde toplumu bilinçlendirme amacıyla eserler yazmışlardır.</a:t>
            </a:r>
          </a:p>
          <a:p>
            <a:pPr>
              <a:lnSpc>
                <a:spcPct val="80000"/>
              </a:lnSpc>
            </a:pPr>
            <a:r>
              <a:rPr lang="tr-TR" sz="2400" dirty="0"/>
              <a:t>Serbest şiiri Garipçilerden de önce kullanan Toplumsal Gerçekçiler, roman ve hikayelerde de yalın bir dille daha çok köylü ve işçi sorunlarını ele almışlardır.</a:t>
            </a:r>
          </a:p>
          <a:p>
            <a:pPr>
              <a:lnSpc>
                <a:spcPct val="80000"/>
              </a:lnSpc>
            </a:pPr>
            <a:endParaRPr lang="tr-TR" sz="2400" dirty="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32771" name="Rectangle 3"/>
          <p:cNvSpPr>
            <a:spLocks noGrp="1" noChangeArrowheads="1"/>
          </p:cNvSpPr>
          <p:nvPr>
            <p:ph type="body" idx="4294967295"/>
          </p:nvPr>
        </p:nvSpPr>
        <p:spPr>
          <a:xfrm>
            <a:off x="785786" y="1142985"/>
            <a:ext cx="6948487" cy="5429287"/>
          </a:xfrm>
        </p:spPr>
        <p:txBody>
          <a:bodyPr>
            <a:normAutofit/>
          </a:bodyPr>
          <a:lstStyle/>
          <a:p>
            <a:pPr>
              <a:lnSpc>
                <a:spcPct val="90000"/>
              </a:lnSpc>
              <a:buFont typeface="Wingdings" pitchFamily="2" charset="2"/>
              <a:buNone/>
            </a:pPr>
            <a:r>
              <a:rPr lang="tr-TR" sz="2400" b="1" i="1" dirty="0" smtClean="0"/>
              <a:t>HİSARCILAR</a:t>
            </a:r>
          </a:p>
          <a:p>
            <a:pPr>
              <a:lnSpc>
                <a:spcPct val="90000"/>
              </a:lnSpc>
              <a:buFont typeface="Wingdings" pitchFamily="2" charset="2"/>
              <a:buNone/>
            </a:pPr>
            <a:endParaRPr lang="tr-TR" sz="2400" b="1" i="1" dirty="0"/>
          </a:p>
          <a:p>
            <a:pPr>
              <a:lnSpc>
                <a:spcPct val="90000"/>
              </a:lnSpc>
            </a:pPr>
            <a:r>
              <a:rPr lang="tr-TR" sz="2400" dirty="0"/>
              <a:t>Munis Faik </a:t>
            </a:r>
            <a:r>
              <a:rPr lang="tr-TR" sz="2400" dirty="0" err="1"/>
              <a:t>Ozansoy</a:t>
            </a:r>
            <a:r>
              <a:rPr lang="tr-TR" sz="2400" dirty="0"/>
              <a:t>, İlhan Geçer, Mehmet Çınarlı, </a:t>
            </a:r>
            <a:r>
              <a:rPr lang="tr-TR" sz="2400" dirty="0" err="1"/>
              <a:t>Gültekin</a:t>
            </a:r>
            <a:r>
              <a:rPr lang="tr-TR" sz="2400" dirty="0"/>
              <a:t> </a:t>
            </a:r>
            <a:r>
              <a:rPr lang="tr-TR" sz="2400" dirty="0" err="1"/>
              <a:t>Samanoğlu</a:t>
            </a:r>
            <a:r>
              <a:rPr lang="tr-TR" sz="2400" dirty="0"/>
              <a:t>, Mustafa Necati </a:t>
            </a:r>
            <a:r>
              <a:rPr lang="tr-TR" sz="2400" dirty="0" err="1"/>
              <a:t>Karaer</a:t>
            </a:r>
            <a:r>
              <a:rPr lang="tr-TR" sz="2400" dirty="0"/>
              <a:t>, Turgut </a:t>
            </a:r>
            <a:r>
              <a:rPr lang="tr-TR" sz="2400" dirty="0" err="1"/>
              <a:t>Özakman</a:t>
            </a:r>
            <a:r>
              <a:rPr lang="tr-TR" sz="2400" dirty="0"/>
              <a:t>, Yavuz Bülent Bakiler, Bekir Sıtkı Erdoğan...</a:t>
            </a:r>
          </a:p>
          <a:p>
            <a:pPr>
              <a:lnSpc>
                <a:spcPct val="90000"/>
              </a:lnSpc>
            </a:pPr>
            <a:r>
              <a:rPr lang="tr-TR" sz="2400" dirty="0"/>
              <a:t> 1950’lerde Hisar dergisi etrafında toplanan sanatçıların oluşturduğu topluluktur</a:t>
            </a:r>
          </a:p>
          <a:p>
            <a:pPr>
              <a:lnSpc>
                <a:spcPct val="90000"/>
              </a:lnSpc>
            </a:pPr>
            <a:r>
              <a:rPr lang="tr-TR" sz="2400" dirty="0"/>
              <a:t>Garipçilere tepki </a:t>
            </a:r>
            <a:r>
              <a:rPr lang="tr-TR" sz="2400" dirty="0" err="1"/>
              <a:t>gostermişler</a:t>
            </a:r>
            <a:r>
              <a:rPr lang="tr-TR" sz="2400" dirty="0"/>
              <a:t> ve milli duyguları manevi değerleri öne çıkaran bir edebiyattan yana olmuşlardır.</a:t>
            </a:r>
          </a:p>
          <a:p>
            <a:pPr>
              <a:lnSpc>
                <a:spcPct val="90000"/>
              </a:lnSpc>
            </a:pPr>
            <a:r>
              <a:rPr lang="tr-TR" sz="2400" dirty="0"/>
              <a:t>Ölçü, uyak gibi klasik edebiyat öğelerini kullanarak, aşk, doğa ve vatan sevgisi gibi konuları işlemişlerdir.</a:t>
            </a:r>
          </a:p>
          <a:p>
            <a:pPr>
              <a:lnSpc>
                <a:spcPct val="90000"/>
              </a:lnSpc>
            </a:pPr>
            <a:endParaRPr lang="tr-TR" sz="2400" dirty="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Altbilgi Yer Tutucusu"/>
          <p:cNvSpPr>
            <a:spLocks noGrp="1"/>
          </p:cNvSpPr>
          <p:nvPr>
            <p:ph type="ftr" sz="quarter" idx="11"/>
          </p:nvPr>
        </p:nvSpPr>
        <p:spPr/>
        <p:txBody>
          <a:bodyPr/>
          <a:lstStyle/>
          <a:p>
            <a:r>
              <a:rPr lang="tr-TR" smtClean="0"/>
              <a:t> </a:t>
            </a:r>
            <a:endParaRPr lang="tr-TR" dirty="0"/>
          </a:p>
        </p:txBody>
      </p:sp>
      <p:sp>
        <p:nvSpPr>
          <p:cNvPr id="3" name="2 Dikdörtgen"/>
          <p:cNvSpPr/>
          <p:nvPr/>
        </p:nvSpPr>
        <p:spPr>
          <a:xfrm>
            <a:off x="714348" y="2285992"/>
            <a:ext cx="7956024" cy="2086725"/>
          </a:xfrm>
          <a:prstGeom prst="rect">
            <a:avLst/>
          </a:prstGeom>
          <a:noFill/>
        </p:spPr>
        <p:txBody>
          <a:bodyPr wrap="square" lIns="91440" tIns="45720" rIns="91440" bIns="45720">
            <a:spAutoFit/>
          </a:bodyPr>
          <a:lstStyle/>
          <a:p>
            <a:pPr algn="ctr">
              <a:lnSpc>
                <a:spcPct val="90000"/>
              </a:lnSpc>
              <a:buFont typeface="Wingdings" pitchFamily="2" charset="2"/>
              <a:buNone/>
            </a:pPr>
            <a:r>
              <a:rPr lang="tr-TR" sz="4800" b="1" i="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CUMHURİYET DÖNEMİ </a:t>
            </a:r>
          </a:p>
          <a:p>
            <a:pPr algn="ctr">
              <a:lnSpc>
                <a:spcPct val="90000"/>
              </a:lnSpc>
              <a:buFont typeface="Wingdings" pitchFamily="2" charset="2"/>
              <a:buNone/>
            </a:pPr>
            <a:r>
              <a:rPr lang="tr-TR" sz="4800" b="1" i="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TÜRK EDEBİYATINDA </a:t>
            </a:r>
          </a:p>
          <a:p>
            <a:pPr algn="ctr">
              <a:lnSpc>
                <a:spcPct val="90000"/>
              </a:lnSpc>
              <a:buFont typeface="Wingdings" pitchFamily="2" charset="2"/>
              <a:buNone/>
            </a:pPr>
            <a:r>
              <a:rPr lang="tr-TR" sz="4800" b="1" i="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ÖNEMLİ SANATÇILAR</a:t>
            </a:r>
            <a:endParaRPr lang="tr-TR" sz="4800" b="1" i="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33795" name="Rectangle 3"/>
          <p:cNvSpPr>
            <a:spLocks noGrp="1" noChangeArrowheads="1"/>
          </p:cNvSpPr>
          <p:nvPr>
            <p:ph type="body" idx="4294967295"/>
          </p:nvPr>
        </p:nvSpPr>
        <p:spPr>
          <a:xfrm>
            <a:off x="785786" y="1071547"/>
            <a:ext cx="6948487" cy="5786454"/>
          </a:xfrm>
        </p:spPr>
        <p:txBody>
          <a:bodyPr/>
          <a:lstStyle/>
          <a:p>
            <a:pPr>
              <a:lnSpc>
                <a:spcPct val="90000"/>
              </a:lnSpc>
              <a:buFont typeface="Wingdings" pitchFamily="2" charset="2"/>
              <a:buNone/>
            </a:pPr>
            <a:endParaRPr lang="tr-TR" sz="2400" b="1" i="1" dirty="0"/>
          </a:p>
          <a:p>
            <a:pPr>
              <a:lnSpc>
                <a:spcPct val="90000"/>
              </a:lnSpc>
              <a:buFont typeface="Wingdings" pitchFamily="2" charset="2"/>
              <a:buNone/>
            </a:pPr>
            <a:r>
              <a:rPr lang="tr-TR" sz="2400" b="1" dirty="0"/>
              <a:t>ABDÜLHAK ŞİNASİ HİSAR</a:t>
            </a:r>
            <a:r>
              <a:rPr lang="tr-TR" sz="2400" dirty="0"/>
              <a:t> (1883—1963)</a:t>
            </a:r>
          </a:p>
          <a:p>
            <a:pPr>
              <a:lnSpc>
                <a:spcPct val="90000"/>
              </a:lnSpc>
            </a:pPr>
            <a:r>
              <a:rPr lang="tr-TR" sz="2400" dirty="0"/>
              <a:t>İstanbul’un lüks semtlerini ve </a:t>
            </a:r>
            <a:r>
              <a:rPr lang="tr-TR" sz="2400" dirty="0" err="1"/>
              <a:t>Boğaziçinı</a:t>
            </a:r>
            <a:r>
              <a:rPr lang="tr-TR" sz="2400" dirty="0"/>
              <a:t>, eski aşklarını, eğlencelerini anlatmıştır.</a:t>
            </a:r>
          </a:p>
          <a:p>
            <a:pPr>
              <a:lnSpc>
                <a:spcPct val="90000"/>
              </a:lnSpc>
            </a:pPr>
            <a:r>
              <a:rPr lang="tr-TR" sz="2400" dirty="0"/>
              <a:t>Anlaşılır bir dille, anı, makale, öykü ve romanlar yazmıştır.</a:t>
            </a:r>
          </a:p>
          <a:p>
            <a:pPr>
              <a:lnSpc>
                <a:spcPct val="90000"/>
              </a:lnSpc>
            </a:pPr>
            <a:r>
              <a:rPr lang="tr-TR" sz="2400" dirty="0"/>
              <a:t> Anıları ve CHP roman yarışmasında (1942) üçüncü olan Fehim Bey ve Biz adlı romanı önemli eserleridir.</a:t>
            </a:r>
          </a:p>
          <a:p>
            <a:pPr>
              <a:lnSpc>
                <a:spcPct val="90000"/>
              </a:lnSpc>
              <a:buFont typeface="Wingdings" pitchFamily="2" charset="2"/>
              <a:buNone/>
            </a:pPr>
            <a:r>
              <a:rPr lang="tr-TR" sz="2400" b="1" i="1" dirty="0"/>
              <a:t>ESERLERİ:</a:t>
            </a:r>
          </a:p>
          <a:p>
            <a:pPr>
              <a:lnSpc>
                <a:spcPct val="90000"/>
              </a:lnSpc>
            </a:pPr>
            <a:r>
              <a:rPr lang="tr-TR" sz="2400" b="1" i="1" dirty="0"/>
              <a:t>Anı:</a:t>
            </a:r>
            <a:r>
              <a:rPr lang="tr-TR" sz="2400" dirty="0"/>
              <a:t> Boğaziçi Mehtapları, Boğaziçi Yalıları, Geçmiş Zaman Köşkleri, İstanbul ve </a:t>
            </a:r>
            <a:r>
              <a:rPr lang="tr-TR" sz="2400" dirty="0" err="1"/>
              <a:t>Pier</a:t>
            </a:r>
            <a:r>
              <a:rPr lang="tr-TR" sz="2400" dirty="0"/>
              <a:t> </a:t>
            </a:r>
            <a:r>
              <a:rPr lang="tr-TR" sz="2400" dirty="0" err="1"/>
              <a:t>Loti</a:t>
            </a:r>
            <a:endParaRPr lang="tr-TR" sz="2400" dirty="0"/>
          </a:p>
          <a:p>
            <a:pPr>
              <a:lnSpc>
                <a:spcPct val="90000"/>
              </a:lnSpc>
            </a:pPr>
            <a:r>
              <a:rPr lang="tr-TR" sz="2400" b="1" i="1" dirty="0"/>
              <a:t>Roman:</a:t>
            </a:r>
            <a:r>
              <a:rPr lang="tr-TR" sz="2400" dirty="0"/>
              <a:t> Fehim Bey ve Biz</a:t>
            </a:r>
          </a:p>
          <a:p>
            <a:pPr>
              <a:lnSpc>
                <a:spcPct val="90000"/>
              </a:lnSpc>
            </a:pPr>
            <a:endParaRPr lang="tr-TR" sz="2400" dirty="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34819" name="Rectangle 3"/>
          <p:cNvSpPr>
            <a:spLocks noGrp="1" noChangeArrowheads="1"/>
          </p:cNvSpPr>
          <p:nvPr>
            <p:ph type="body" idx="4294967295"/>
          </p:nvPr>
        </p:nvSpPr>
        <p:spPr>
          <a:xfrm>
            <a:off x="928662" y="1285860"/>
            <a:ext cx="6948487" cy="5143536"/>
          </a:xfrm>
        </p:spPr>
        <p:txBody>
          <a:bodyPr/>
          <a:lstStyle/>
          <a:p>
            <a:pPr>
              <a:buFont typeface="Wingdings" pitchFamily="2" charset="2"/>
              <a:buNone/>
            </a:pPr>
            <a:r>
              <a:rPr lang="tr-TR" b="1" i="1" dirty="0"/>
              <a:t>MİTHAT CEMAL KUNTAY(1885-1956</a:t>
            </a:r>
            <a:r>
              <a:rPr lang="tr-TR" dirty="0"/>
              <a:t>)</a:t>
            </a:r>
          </a:p>
          <a:p>
            <a:pPr>
              <a:buFont typeface="Wingdings" pitchFamily="2" charset="2"/>
              <a:buNone/>
            </a:pPr>
            <a:r>
              <a:rPr lang="tr-TR" dirty="0"/>
              <a:t> Milli edebiyatçıların dil anlayışlarına uygun olarak hem heceyle hem de aruzla epik şiirler yazmıştır.</a:t>
            </a:r>
          </a:p>
          <a:p>
            <a:pPr>
              <a:buFont typeface="Wingdings" pitchFamily="2" charset="2"/>
              <a:buNone/>
            </a:pPr>
            <a:r>
              <a:rPr lang="tr-TR" dirty="0"/>
              <a:t> Şiirleri dışında önemli eseri  Üç İstanbul  adlı romanıdır. </a:t>
            </a:r>
          </a:p>
          <a:p>
            <a:pPr>
              <a:buFont typeface="Wingdings" pitchFamily="2" charset="2"/>
              <a:buNone/>
            </a:pPr>
            <a:r>
              <a:rPr lang="tr-TR" dirty="0"/>
              <a:t>                                                                         </a:t>
            </a:r>
            <a:r>
              <a:rPr lang="tr-TR" b="1" i="1" dirty="0"/>
              <a:t>ESERLERİ:</a:t>
            </a:r>
          </a:p>
          <a:p>
            <a:pPr>
              <a:buFont typeface="Wingdings" pitchFamily="2" charset="2"/>
              <a:buNone/>
            </a:pPr>
            <a:r>
              <a:rPr lang="tr-TR" dirty="0"/>
              <a:t>   </a:t>
            </a:r>
            <a:r>
              <a:rPr lang="tr-TR" b="1" i="1" dirty="0"/>
              <a:t>Şiir:</a:t>
            </a:r>
            <a:r>
              <a:rPr lang="tr-TR" dirty="0"/>
              <a:t> Türk’ün Şehnamesi                                                 </a:t>
            </a:r>
            <a:r>
              <a:rPr lang="tr-TR" b="1" i="1" dirty="0"/>
              <a:t>Roman:</a:t>
            </a:r>
            <a:r>
              <a:rPr lang="tr-TR" dirty="0"/>
              <a:t> Uç İstanbul</a:t>
            </a:r>
          </a:p>
          <a:p>
            <a:pPr>
              <a:buFont typeface="Wingdings" pitchFamily="2" charset="2"/>
              <a:buNone/>
            </a:pPr>
            <a:endParaRPr lang="tr-TR" dirty="0"/>
          </a:p>
          <a:p>
            <a:endParaRPr lang="tr-TR" dirty="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35843" name="Rectangle 3"/>
          <p:cNvSpPr>
            <a:spLocks noGrp="1" noChangeArrowheads="1"/>
          </p:cNvSpPr>
          <p:nvPr>
            <p:ph type="body" idx="4294967295"/>
          </p:nvPr>
        </p:nvSpPr>
        <p:spPr>
          <a:xfrm>
            <a:off x="642910" y="1714489"/>
            <a:ext cx="6715125" cy="4500594"/>
          </a:xfrm>
        </p:spPr>
        <p:txBody>
          <a:bodyPr/>
          <a:lstStyle/>
          <a:p>
            <a:pPr>
              <a:buFont typeface="Wingdings" pitchFamily="2" charset="2"/>
              <a:buNone/>
            </a:pPr>
            <a:r>
              <a:rPr lang="tr-TR" b="1" i="1" dirty="0"/>
              <a:t>KEMALETTİN  KAMU (1901-1948</a:t>
            </a:r>
            <a:r>
              <a:rPr lang="tr-TR" dirty="0"/>
              <a:t>)</a:t>
            </a:r>
          </a:p>
          <a:p>
            <a:pPr>
              <a:buFont typeface="Wingdings" pitchFamily="2" charset="2"/>
              <a:buNone/>
            </a:pPr>
            <a:r>
              <a:rPr lang="tr-TR" dirty="0"/>
              <a:t>Vatan sevgisini, aşk ,gurbet ve doğa sevgisini işlediği şiirleriyle tanınır.</a:t>
            </a:r>
          </a:p>
          <a:p>
            <a:pPr>
              <a:buFont typeface="Wingdings" pitchFamily="2" charset="2"/>
              <a:buNone/>
            </a:pPr>
            <a:r>
              <a:rPr lang="tr-TR" dirty="0"/>
              <a:t>“Bingöl Çobanları” adlı pastoral </a:t>
            </a:r>
            <a:r>
              <a:rPr lang="tr-TR" dirty="0" err="1"/>
              <a:t>şiıri</a:t>
            </a:r>
            <a:r>
              <a:rPr lang="tr-TR" dirty="0"/>
              <a:t> oldukça ünlüdür.</a:t>
            </a:r>
          </a:p>
          <a:p>
            <a:pPr>
              <a:buFont typeface="Wingdings" pitchFamily="2" charset="2"/>
              <a:buNone/>
            </a:pPr>
            <a:endParaRPr lang="tr-TR" dirty="0"/>
          </a:p>
          <a:p>
            <a:pPr>
              <a:buFont typeface="Wingdings" pitchFamily="2" charset="2"/>
              <a:buNone/>
            </a:pPr>
            <a:r>
              <a:rPr lang="tr-TR" dirty="0"/>
              <a:t> </a:t>
            </a:r>
            <a:r>
              <a:rPr lang="tr-TR" b="1" i="1" dirty="0"/>
              <a:t>ESERLERİ</a:t>
            </a:r>
          </a:p>
          <a:p>
            <a:pPr>
              <a:buFont typeface="Wingdings" pitchFamily="2" charset="2"/>
              <a:buNone/>
            </a:pPr>
            <a:r>
              <a:rPr lang="tr-TR" b="1" i="1" dirty="0"/>
              <a:t>Şiir:</a:t>
            </a:r>
            <a:r>
              <a:rPr lang="tr-TR" dirty="0"/>
              <a:t> Gurbet, Bingöl Çobanları</a:t>
            </a:r>
          </a:p>
          <a:p>
            <a:endParaRPr lang="tr-TR"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4294967295"/>
          </p:nvPr>
        </p:nvSpPr>
        <p:spPr>
          <a:xfrm>
            <a:off x="285750" y="1714488"/>
            <a:ext cx="8858250" cy="4071950"/>
          </a:xfrm>
        </p:spPr>
        <p:txBody>
          <a:bodyPr/>
          <a:lstStyle/>
          <a:p>
            <a:r>
              <a:rPr lang="tr-TR" dirty="0"/>
              <a:t> Cumhuriyetin ilk yıllarında ölen bazı sanatçılar dışında Milli Edebiyatçılar, Beş Hececiler ve Bağımsızlar olarak ele aldığımız şair ve yazarlar sanat hayatlarına Cumhuriyet dönemi Türk edebiyatında da devam etmişlerdir.</a:t>
            </a:r>
          </a:p>
          <a:p>
            <a:r>
              <a:rPr lang="tr-TR" dirty="0"/>
              <a:t> 1923’ten 1940’a kadar devam eden dönemde Kurtuluş Savaşı’nın yarattığı birliğin, yapılan </a:t>
            </a:r>
            <a:r>
              <a:rPr lang="tr-TR" dirty="0" err="1"/>
              <a:t>inkilaplar</a:t>
            </a:r>
            <a:r>
              <a:rPr lang="tr-TR" dirty="0"/>
              <a:t> ve reformların etkisiyle sanatçılar ‘memleket edebiyatı” anlayışıyla Anadolu’ya yönelir.</a:t>
            </a:r>
          </a:p>
          <a:p>
            <a:endParaRPr lang="tr-TR"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36867" name="Rectangle 3"/>
          <p:cNvSpPr>
            <a:spLocks noGrp="1" noChangeArrowheads="1"/>
          </p:cNvSpPr>
          <p:nvPr>
            <p:ph type="body" idx="4294967295"/>
          </p:nvPr>
        </p:nvSpPr>
        <p:spPr>
          <a:xfrm>
            <a:off x="857224" y="1428737"/>
            <a:ext cx="7019925" cy="4857784"/>
          </a:xfrm>
        </p:spPr>
        <p:txBody>
          <a:bodyPr/>
          <a:lstStyle/>
          <a:p>
            <a:pPr>
              <a:buFont typeface="Wingdings" pitchFamily="2" charset="2"/>
              <a:buNone/>
            </a:pPr>
            <a:r>
              <a:rPr lang="tr-TR" b="1" i="1" dirty="0"/>
              <a:t>BEHÇET KEMAL ÇAĞLAR (1908—1969)</a:t>
            </a:r>
          </a:p>
          <a:p>
            <a:r>
              <a:rPr lang="tr-TR" dirty="0"/>
              <a:t> Halk şiiri biçim özellikleriyle şiirler yazmıştır.</a:t>
            </a:r>
          </a:p>
          <a:p>
            <a:r>
              <a:rPr lang="tr-TR" dirty="0"/>
              <a:t> Atatürk’e ve cumhuriyete olan sevgisini anlatmıştır.</a:t>
            </a:r>
          </a:p>
          <a:p>
            <a:r>
              <a:rPr lang="tr-TR" dirty="0"/>
              <a:t> “Ankaralı Aşık Ömer” takma adıyla şiirler de yazmıştır.</a:t>
            </a:r>
          </a:p>
          <a:p>
            <a:pPr>
              <a:buFont typeface="Wingdings" pitchFamily="2" charset="2"/>
              <a:buNone/>
            </a:pPr>
            <a:r>
              <a:rPr lang="tr-TR" b="1" i="1" dirty="0"/>
              <a:t>ESERLERİ:</a:t>
            </a:r>
          </a:p>
          <a:p>
            <a:r>
              <a:rPr lang="tr-TR" b="1" i="1" dirty="0"/>
              <a:t>Şiir:</a:t>
            </a:r>
            <a:r>
              <a:rPr lang="tr-TR" dirty="0"/>
              <a:t> Erciyes’ten Kopan Çığ, Burada Bir Kalp Çarpıyor, Benden İçeri</a:t>
            </a:r>
          </a:p>
          <a:p>
            <a:endParaRPr lang="tr-TR" dirty="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37891" name="Rectangle 3"/>
          <p:cNvSpPr>
            <a:spLocks noGrp="1" noChangeArrowheads="1"/>
          </p:cNvSpPr>
          <p:nvPr>
            <p:ph type="body" idx="4294967295"/>
          </p:nvPr>
        </p:nvSpPr>
        <p:spPr>
          <a:xfrm>
            <a:off x="857224" y="2071678"/>
            <a:ext cx="6875462" cy="4095757"/>
          </a:xfrm>
        </p:spPr>
        <p:txBody>
          <a:bodyPr/>
          <a:lstStyle/>
          <a:p>
            <a:pPr>
              <a:buFont typeface="Wingdings" pitchFamily="2" charset="2"/>
              <a:buNone/>
            </a:pPr>
            <a:r>
              <a:rPr lang="tr-TR" b="1" i="1" dirty="0"/>
              <a:t>ÖMER BEDRETTİN UŞAKLI (1904—1946)</a:t>
            </a:r>
          </a:p>
          <a:p>
            <a:r>
              <a:rPr lang="tr-TR" dirty="0"/>
              <a:t> Hece ölçüsüyle şiirler yazmıştır.</a:t>
            </a:r>
          </a:p>
          <a:p>
            <a:r>
              <a:rPr lang="tr-TR" dirty="0"/>
              <a:t> Anadolu’yu, tarihi, deniz güzelliklerini işlemiştir.</a:t>
            </a:r>
          </a:p>
          <a:p>
            <a:pPr>
              <a:buFont typeface="Wingdings" pitchFamily="2" charset="2"/>
              <a:buNone/>
            </a:pPr>
            <a:r>
              <a:rPr lang="tr-TR" b="1" i="1" dirty="0"/>
              <a:t>ESERLERİ:</a:t>
            </a:r>
          </a:p>
          <a:p>
            <a:r>
              <a:rPr lang="tr-TR" b="1" i="1" dirty="0"/>
              <a:t>Şiir:</a:t>
            </a:r>
            <a:r>
              <a:rPr lang="tr-TR" dirty="0"/>
              <a:t> Deniz Sarhoşları, Yayla Dumanı, Sarıkız Mermerleri</a:t>
            </a:r>
          </a:p>
          <a:p>
            <a:endParaRPr lang="tr-TR" dirty="0"/>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38915" name="Rectangle 3"/>
          <p:cNvSpPr>
            <a:spLocks noGrp="1" noChangeArrowheads="1"/>
          </p:cNvSpPr>
          <p:nvPr>
            <p:ph type="body" idx="4294967295"/>
          </p:nvPr>
        </p:nvSpPr>
        <p:spPr>
          <a:xfrm>
            <a:off x="642910" y="1142985"/>
            <a:ext cx="7019925" cy="5357850"/>
          </a:xfrm>
        </p:spPr>
        <p:txBody>
          <a:bodyPr/>
          <a:lstStyle/>
          <a:p>
            <a:pPr>
              <a:lnSpc>
                <a:spcPct val="90000"/>
              </a:lnSpc>
              <a:buFont typeface="Wingdings" pitchFamily="2" charset="2"/>
              <a:buNone/>
            </a:pPr>
            <a:r>
              <a:rPr lang="tr-TR" sz="2800" b="1" i="1" dirty="0"/>
              <a:t>AHMET HAMDİ TANPINAR (1901 — 1962)</a:t>
            </a:r>
          </a:p>
          <a:p>
            <a:pPr>
              <a:lnSpc>
                <a:spcPct val="90000"/>
              </a:lnSpc>
            </a:pPr>
            <a:r>
              <a:rPr lang="tr-TR" sz="2400" dirty="0"/>
              <a:t> Şiir, öykü, roman, edebiyat tarihi, makale, deneme... alanlarında eserler vermiştir.</a:t>
            </a:r>
          </a:p>
          <a:p>
            <a:pPr>
              <a:lnSpc>
                <a:spcPct val="90000"/>
              </a:lnSpc>
            </a:pPr>
            <a:r>
              <a:rPr lang="tr-TR" sz="2400" dirty="0"/>
              <a:t>Eserlerinde Doğu-Batı çatışması, “rüya” ve “zaman” kavramları, “geçmişe özlem”, “mimari” ve “musiki” öne çıkar.</a:t>
            </a:r>
          </a:p>
          <a:p>
            <a:pPr>
              <a:lnSpc>
                <a:spcPct val="90000"/>
              </a:lnSpc>
            </a:pPr>
            <a:r>
              <a:rPr lang="tr-TR" sz="2400" dirty="0"/>
              <a:t> “Ne içindeyim zamanın! Ne de büsbütün dışında” dizeleri onun zamanı kavrayışının özünü vermektedir.</a:t>
            </a:r>
          </a:p>
          <a:p>
            <a:pPr>
              <a:lnSpc>
                <a:spcPct val="90000"/>
              </a:lnSpc>
            </a:pPr>
            <a:r>
              <a:rPr lang="tr-TR" sz="2400" dirty="0"/>
              <a:t>Bursa’da Zaman şiiri geniş bir kesim tarafından sevilmiştir.</a:t>
            </a:r>
          </a:p>
          <a:p>
            <a:pPr>
              <a:lnSpc>
                <a:spcPct val="90000"/>
              </a:lnSpc>
            </a:pPr>
            <a:r>
              <a:rPr lang="tr-TR" sz="2400" dirty="0"/>
              <a:t> Ahmet Haşim’in özellikle de Yahya Kemal’in etkisinde kalmış, sembolizmden etkilenmiştir.</a:t>
            </a:r>
          </a:p>
          <a:p>
            <a:pPr>
              <a:lnSpc>
                <a:spcPct val="90000"/>
              </a:lnSpc>
            </a:pPr>
            <a:endParaRPr lang="tr-TR" sz="2800" dirty="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39939" name="Rectangle 3"/>
          <p:cNvSpPr>
            <a:spLocks noGrp="1" noChangeArrowheads="1"/>
          </p:cNvSpPr>
          <p:nvPr>
            <p:ph type="body" idx="4294967295"/>
          </p:nvPr>
        </p:nvSpPr>
        <p:spPr>
          <a:xfrm>
            <a:off x="500034" y="1357298"/>
            <a:ext cx="6875462" cy="5143536"/>
          </a:xfrm>
        </p:spPr>
        <p:txBody>
          <a:bodyPr>
            <a:normAutofit/>
          </a:bodyPr>
          <a:lstStyle/>
          <a:p>
            <a:r>
              <a:rPr lang="tr-TR" sz="2400" dirty="0"/>
              <a:t> Romanlarında psikolojik tahlillere önemle eğilen yazarın; kendine has bir üslubu vardır.</a:t>
            </a:r>
          </a:p>
          <a:p>
            <a:r>
              <a:rPr lang="tr-TR" sz="2400" dirty="0"/>
              <a:t> Yazarlığı dışında İstanbul Üniversitesi’nde edebiyat profesörlüğü, milletvekilliği de yapmıştır.</a:t>
            </a:r>
          </a:p>
          <a:p>
            <a:r>
              <a:rPr lang="tr-TR" sz="2400" dirty="0"/>
              <a:t> “Beş Şehir” adlı önemli deneme kitabında Ankara, Erzurum, Bursa, Konya ve İstanbul’u anlatmıştır.</a:t>
            </a:r>
          </a:p>
          <a:p>
            <a:r>
              <a:rPr lang="tr-TR" sz="2400" dirty="0"/>
              <a:t> “Huzur” romanı, aşkı, psikolojiyi ve Doğu — Batı karşıtlığını içerir; roman kişilerinin adlarının verildiği dört bölümden oluşur : İhsan, Nuran, Suat ve Mümtaz.</a:t>
            </a:r>
          </a:p>
          <a:p>
            <a:endParaRPr lang="tr-TR" sz="2400" dirty="0"/>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40963" name="Rectangle 3"/>
          <p:cNvSpPr>
            <a:spLocks noGrp="1" noChangeArrowheads="1"/>
          </p:cNvSpPr>
          <p:nvPr>
            <p:ph type="body" idx="4294967295"/>
          </p:nvPr>
        </p:nvSpPr>
        <p:spPr>
          <a:xfrm>
            <a:off x="928662" y="1285860"/>
            <a:ext cx="6875462" cy="5000660"/>
          </a:xfrm>
        </p:spPr>
        <p:txBody>
          <a:bodyPr/>
          <a:lstStyle/>
          <a:p>
            <a:pPr>
              <a:lnSpc>
                <a:spcPct val="90000"/>
              </a:lnSpc>
              <a:buFont typeface="Wingdings" pitchFamily="2" charset="2"/>
              <a:buNone/>
            </a:pPr>
            <a:r>
              <a:rPr lang="tr-TR" b="1" i="1" dirty="0"/>
              <a:t>ESERLERİ:</a:t>
            </a:r>
          </a:p>
          <a:p>
            <a:pPr>
              <a:lnSpc>
                <a:spcPct val="90000"/>
              </a:lnSpc>
            </a:pPr>
            <a:r>
              <a:rPr lang="tr-TR" b="1" i="1" dirty="0"/>
              <a:t>Şiir:</a:t>
            </a:r>
            <a:r>
              <a:rPr lang="tr-TR" dirty="0"/>
              <a:t> Bütün Şiirleri</a:t>
            </a:r>
          </a:p>
          <a:p>
            <a:pPr>
              <a:lnSpc>
                <a:spcPct val="90000"/>
              </a:lnSpc>
            </a:pPr>
            <a:r>
              <a:rPr lang="tr-TR" b="1" i="1" dirty="0"/>
              <a:t>Romanları:</a:t>
            </a:r>
            <a:r>
              <a:rPr lang="tr-TR" dirty="0"/>
              <a:t> Mahur Beste, Saatleri Ayarlama Enstitüsü, Huzur, Sahnenin Dışındakiler, Aynadaki Kadın</a:t>
            </a:r>
          </a:p>
          <a:p>
            <a:pPr>
              <a:lnSpc>
                <a:spcPct val="90000"/>
              </a:lnSpc>
            </a:pPr>
            <a:r>
              <a:rPr lang="tr-TR" b="1" i="1" dirty="0"/>
              <a:t>Öykü:</a:t>
            </a:r>
            <a:r>
              <a:rPr lang="tr-TR" dirty="0"/>
              <a:t> Abdullah Efendi’nin Rüyaları, Yaz Yağmuru</a:t>
            </a:r>
          </a:p>
          <a:p>
            <a:pPr>
              <a:lnSpc>
                <a:spcPct val="90000"/>
              </a:lnSpc>
            </a:pPr>
            <a:r>
              <a:rPr lang="tr-TR" b="1" i="1" dirty="0"/>
              <a:t>Deneme:</a:t>
            </a:r>
            <a:r>
              <a:rPr lang="tr-TR" dirty="0"/>
              <a:t> Beş Şehir; Yaşadığım Gibi</a:t>
            </a:r>
          </a:p>
          <a:p>
            <a:pPr>
              <a:lnSpc>
                <a:spcPct val="90000"/>
              </a:lnSpc>
            </a:pPr>
            <a:r>
              <a:rPr lang="tr-TR" b="1" i="1" dirty="0"/>
              <a:t>Makale- inceleme:</a:t>
            </a:r>
            <a:r>
              <a:rPr lang="tr-TR" dirty="0"/>
              <a:t> Yahya Kemal, XIX. Asır Türk Edebiyatı Tarihi, Edebiyat Üzerine Makaleler</a:t>
            </a:r>
          </a:p>
          <a:p>
            <a:pPr>
              <a:lnSpc>
                <a:spcPct val="90000"/>
              </a:lnSpc>
            </a:pPr>
            <a:endParaRPr lang="tr-TR" dirty="0"/>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41987" name="Rectangle 3"/>
          <p:cNvSpPr>
            <a:spLocks noGrp="1" noChangeArrowheads="1"/>
          </p:cNvSpPr>
          <p:nvPr>
            <p:ph type="body" idx="4294967295"/>
          </p:nvPr>
        </p:nvSpPr>
        <p:spPr>
          <a:xfrm>
            <a:off x="571472" y="1071546"/>
            <a:ext cx="6948487" cy="6524625"/>
          </a:xfrm>
        </p:spPr>
        <p:txBody>
          <a:bodyPr>
            <a:normAutofit/>
          </a:bodyPr>
          <a:lstStyle/>
          <a:p>
            <a:pPr>
              <a:lnSpc>
                <a:spcPct val="80000"/>
              </a:lnSpc>
              <a:buFont typeface="Wingdings" pitchFamily="2" charset="2"/>
              <a:buNone/>
            </a:pPr>
            <a:r>
              <a:rPr lang="tr-TR" sz="2400" b="1" i="1" dirty="0"/>
              <a:t>AHMET </a:t>
            </a:r>
            <a:r>
              <a:rPr lang="tr-TR" sz="2400" b="1" i="1" dirty="0" err="1"/>
              <a:t>MUHiP</a:t>
            </a:r>
            <a:r>
              <a:rPr lang="tr-TR" sz="2400" b="1" i="1" dirty="0"/>
              <a:t> DRANAS (1908— 1980)</a:t>
            </a:r>
          </a:p>
          <a:p>
            <a:pPr>
              <a:lnSpc>
                <a:spcPct val="80000"/>
              </a:lnSpc>
            </a:pPr>
            <a:r>
              <a:rPr lang="tr-TR" sz="2400" dirty="0"/>
              <a:t> Şiirleriyle tanınmakla birlikte tiyatro eserleri de vardır.</a:t>
            </a:r>
          </a:p>
          <a:p>
            <a:pPr>
              <a:lnSpc>
                <a:spcPct val="80000"/>
              </a:lnSpc>
            </a:pPr>
            <a:r>
              <a:rPr lang="tr-TR" sz="2400" dirty="0"/>
              <a:t> Fransız sembolizmiyle Türk şiir geleneğini başarıyla kaynaştırmıştır.</a:t>
            </a:r>
          </a:p>
          <a:p>
            <a:pPr>
              <a:lnSpc>
                <a:spcPct val="80000"/>
              </a:lnSpc>
            </a:pPr>
            <a:r>
              <a:rPr lang="tr-TR" sz="2400" dirty="0"/>
              <a:t> Hece ölçüsüyle biçimsel mükemmelliğe önem verdiği şiirler yazmıştır.</a:t>
            </a:r>
          </a:p>
          <a:p>
            <a:pPr>
              <a:lnSpc>
                <a:spcPct val="80000"/>
              </a:lnSpc>
            </a:pPr>
            <a:r>
              <a:rPr lang="tr-TR" sz="2400" dirty="0"/>
              <a:t> Aşk, insanın iç dünyası gibi bireysel duyguları işlemiştir.</a:t>
            </a:r>
          </a:p>
          <a:p>
            <a:pPr>
              <a:lnSpc>
                <a:spcPct val="80000"/>
              </a:lnSpc>
            </a:pPr>
            <a:r>
              <a:rPr lang="tr-TR" sz="2400" dirty="0"/>
              <a:t> Kar, </a:t>
            </a:r>
            <a:r>
              <a:rPr lang="tr-TR" sz="2400" dirty="0" err="1"/>
              <a:t>Olvido</a:t>
            </a:r>
            <a:r>
              <a:rPr lang="tr-TR" sz="2400" dirty="0"/>
              <a:t>, Ağrı ve Fahriye Abla şiirleriyle  </a:t>
            </a:r>
            <a:r>
              <a:rPr lang="tr-TR" sz="2400" dirty="0" err="1"/>
              <a:t>sevilmiştır</a:t>
            </a:r>
            <a:r>
              <a:rPr lang="tr-TR" sz="2400" dirty="0"/>
              <a:t>.</a:t>
            </a:r>
          </a:p>
          <a:p>
            <a:pPr>
              <a:lnSpc>
                <a:spcPct val="80000"/>
              </a:lnSpc>
              <a:buFont typeface="Wingdings" pitchFamily="2" charset="2"/>
              <a:buNone/>
            </a:pPr>
            <a:endParaRPr lang="tr-TR" sz="2400" dirty="0"/>
          </a:p>
          <a:p>
            <a:pPr>
              <a:lnSpc>
                <a:spcPct val="80000"/>
              </a:lnSpc>
              <a:buFont typeface="Wingdings" pitchFamily="2" charset="2"/>
              <a:buNone/>
            </a:pPr>
            <a:r>
              <a:rPr lang="tr-TR" sz="2400" b="1" i="1" dirty="0"/>
              <a:t>ESERLERİ:</a:t>
            </a:r>
          </a:p>
          <a:p>
            <a:pPr>
              <a:lnSpc>
                <a:spcPct val="80000"/>
              </a:lnSpc>
            </a:pPr>
            <a:r>
              <a:rPr lang="tr-TR" sz="2400" b="1" i="1" dirty="0"/>
              <a:t>Şiir:</a:t>
            </a:r>
            <a:r>
              <a:rPr lang="tr-TR" sz="2400" dirty="0"/>
              <a:t> Şiirler</a:t>
            </a:r>
          </a:p>
          <a:p>
            <a:pPr>
              <a:lnSpc>
                <a:spcPct val="80000"/>
              </a:lnSpc>
            </a:pPr>
            <a:r>
              <a:rPr lang="tr-TR" sz="2400" b="1" i="1" dirty="0"/>
              <a:t>Oyun:</a:t>
            </a:r>
            <a:r>
              <a:rPr lang="tr-TR" sz="2400" dirty="0"/>
              <a:t> Gölgeler, 0 Böyle İstemezdi</a:t>
            </a:r>
          </a:p>
          <a:p>
            <a:pPr>
              <a:lnSpc>
                <a:spcPct val="80000"/>
              </a:lnSpc>
            </a:pPr>
            <a:endParaRPr lang="tr-TR" sz="2400" dirty="0"/>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43011" name="Rectangle 3"/>
          <p:cNvSpPr>
            <a:spLocks noGrp="1" noChangeArrowheads="1"/>
          </p:cNvSpPr>
          <p:nvPr>
            <p:ph type="body" idx="4294967295"/>
          </p:nvPr>
        </p:nvSpPr>
        <p:spPr>
          <a:xfrm>
            <a:off x="571472" y="1142984"/>
            <a:ext cx="6948487" cy="5357850"/>
          </a:xfrm>
        </p:spPr>
        <p:txBody>
          <a:bodyPr>
            <a:normAutofit/>
          </a:bodyPr>
          <a:lstStyle/>
          <a:p>
            <a:pPr>
              <a:lnSpc>
                <a:spcPct val="80000"/>
              </a:lnSpc>
              <a:buFont typeface="Wingdings" pitchFamily="2" charset="2"/>
              <a:buNone/>
            </a:pPr>
            <a:r>
              <a:rPr lang="tr-TR" sz="2400" b="1" i="1" dirty="0" err="1"/>
              <a:t>NECiP</a:t>
            </a:r>
            <a:r>
              <a:rPr lang="tr-TR" sz="2400" b="1" i="1" dirty="0"/>
              <a:t> FAZIL KISAKÜREK (1905— 1983)</a:t>
            </a:r>
          </a:p>
          <a:p>
            <a:pPr>
              <a:lnSpc>
                <a:spcPct val="80000"/>
              </a:lnSpc>
            </a:pPr>
            <a:r>
              <a:rPr lang="tr-TR" sz="2400" dirty="0"/>
              <a:t>Şiirleri ve tiyatrolarıyla ün kazanmış usta bir yazardır.</a:t>
            </a:r>
          </a:p>
          <a:p>
            <a:pPr>
              <a:lnSpc>
                <a:spcPct val="80000"/>
              </a:lnSpc>
            </a:pPr>
            <a:r>
              <a:rPr lang="tr-TR" sz="2400" dirty="0"/>
              <a:t> Büyük Doğu ve Ağaç dergilerini çıkarmıştır.</a:t>
            </a:r>
          </a:p>
          <a:p>
            <a:pPr>
              <a:lnSpc>
                <a:spcPct val="80000"/>
              </a:lnSpc>
            </a:pPr>
            <a:r>
              <a:rPr lang="tr-TR" sz="2400" dirty="0"/>
              <a:t> Fransız sembolistlerinden ve halk şiirinden yararlanarak heceyle kendine has, başarılı şiirler yazmıştır.</a:t>
            </a:r>
          </a:p>
          <a:p>
            <a:pPr>
              <a:lnSpc>
                <a:spcPct val="80000"/>
              </a:lnSpc>
            </a:pPr>
            <a:r>
              <a:rPr lang="tr-TR" sz="2400" dirty="0"/>
              <a:t> İlk dönem şiirlerinden sonra mistik konuları, madde ve ruh ilişkisini, insanın evrendeki yerini konu edinen şiirler yazmıştır.</a:t>
            </a:r>
          </a:p>
          <a:p>
            <a:pPr>
              <a:lnSpc>
                <a:spcPct val="80000"/>
              </a:lnSpc>
            </a:pPr>
            <a:r>
              <a:rPr lang="tr-TR" sz="2400" dirty="0"/>
              <a:t> “Kaldırımlar” şiiriyle geniş bir kesim tarafından tanınmış ve sevilmiştir.</a:t>
            </a:r>
          </a:p>
          <a:p>
            <a:pPr>
              <a:lnSpc>
                <a:spcPct val="80000"/>
              </a:lnSpc>
            </a:pPr>
            <a:r>
              <a:rPr lang="tr-TR" sz="2400" dirty="0"/>
              <a:t> Şiirlerini Çile başlığı altında bir kitapta toplamış ve bu kitapta şiir anlayışını düzyazı olarak anlatmıştır.</a:t>
            </a:r>
          </a:p>
          <a:p>
            <a:pPr>
              <a:lnSpc>
                <a:spcPct val="80000"/>
              </a:lnSpc>
            </a:pPr>
            <a:endParaRPr lang="tr-TR" sz="2400" dirty="0"/>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44035" name="Rectangle 3"/>
          <p:cNvSpPr>
            <a:spLocks noGrp="1" noChangeArrowheads="1"/>
          </p:cNvSpPr>
          <p:nvPr>
            <p:ph type="body" idx="4294967295"/>
          </p:nvPr>
        </p:nvSpPr>
        <p:spPr>
          <a:xfrm>
            <a:off x="785786" y="1285860"/>
            <a:ext cx="7019925" cy="4857784"/>
          </a:xfrm>
        </p:spPr>
        <p:txBody>
          <a:bodyPr/>
          <a:lstStyle/>
          <a:p>
            <a:pPr>
              <a:buFont typeface="Wingdings" pitchFamily="2" charset="2"/>
              <a:buNone/>
            </a:pPr>
            <a:r>
              <a:rPr lang="tr-TR" b="1" i="1" dirty="0"/>
              <a:t>ESERLERİ:</a:t>
            </a:r>
          </a:p>
          <a:p>
            <a:r>
              <a:rPr lang="tr-TR" b="1" i="1" dirty="0"/>
              <a:t>Şiir:</a:t>
            </a:r>
            <a:r>
              <a:rPr lang="tr-TR" dirty="0"/>
              <a:t> Örümcek Ağı, Kaldırımlar, Ben ve Ötesi, Sonsuzluk Kervanı, Çile</a:t>
            </a:r>
          </a:p>
          <a:p>
            <a:r>
              <a:rPr lang="tr-TR" b="1" i="1" dirty="0"/>
              <a:t>Oyun:</a:t>
            </a:r>
            <a:r>
              <a:rPr lang="tr-TR" dirty="0"/>
              <a:t> Tohum, Bir Adam Yaratmak, Künye, </a:t>
            </a:r>
            <a:r>
              <a:rPr lang="tr-TR" dirty="0" err="1"/>
              <a:t>Sabırtaşı</a:t>
            </a:r>
            <a:r>
              <a:rPr lang="tr-TR" dirty="0"/>
              <a:t>, Para, Nam-ı Diğer Parmaksız Salih, Reis Bey, Yunus Emre, Abdülhamit Han, Ahşap Konak</a:t>
            </a:r>
          </a:p>
          <a:p>
            <a:r>
              <a:rPr lang="tr-TR" b="1" i="1" dirty="0"/>
              <a:t>Öykü:</a:t>
            </a:r>
            <a:r>
              <a:rPr lang="tr-TR" dirty="0"/>
              <a:t> Hikayelerim</a:t>
            </a:r>
          </a:p>
          <a:p>
            <a:r>
              <a:rPr lang="tr-TR" b="1" i="1" dirty="0"/>
              <a:t>Roman:</a:t>
            </a:r>
            <a:r>
              <a:rPr lang="tr-TR" dirty="0"/>
              <a:t> Aynadaki Yalan</a:t>
            </a:r>
          </a:p>
          <a:p>
            <a:r>
              <a:rPr lang="tr-TR" b="1" i="1" dirty="0"/>
              <a:t>Anı:</a:t>
            </a:r>
            <a:r>
              <a:rPr lang="tr-TR" dirty="0"/>
              <a:t> Yılanlı Kuyudan</a:t>
            </a:r>
          </a:p>
          <a:p>
            <a:endParaRPr lang="tr-TR" dirty="0"/>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45059" name="Rectangle 3"/>
          <p:cNvSpPr>
            <a:spLocks noGrp="1" noChangeArrowheads="1"/>
          </p:cNvSpPr>
          <p:nvPr>
            <p:ph type="body" idx="4294967295"/>
          </p:nvPr>
        </p:nvSpPr>
        <p:spPr>
          <a:xfrm>
            <a:off x="500034" y="1000108"/>
            <a:ext cx="6948487" cy="6858000"/>
          </a:xfrm>
        </p:spPr>
        <p:txBody>
          <a:bodyPr>
            <a:normAutofit/>
          </a:bodyPr>
          <a:lstStyle/>
          <a:p>
            <a:pPr>
              <a:buFont typeface="Wingdings" pitchFamily="2" charset="2"/>
              <a:buNone/>
            </a:pPr>
            <a:r>
              <a:rPr lang="tr-TR" sz="2000" b="1" i="1" dirty="0"/>
              <a:t>ARİF NİHAT ASYA (1904— 1975)</a:t>
            </a:r>
          </a:p>
          <a:p>
            <a:r>
              <a:rPr lang="tr-TR" sz="2000" dirty="0"/>
              <a:t> “Bayrak Şairi” olarak bilinir.</a:t>
            </a:r>
          </a:p>
          <a:p>
            <a:r>
              <a:rPr lang="tr-TR" sz="2000" dirty="0"/>
              <a:t> Hece ve aruzu kullandığı şiirlerin yanı sıra serbest şiirler de yazmıştır.</a:t>
            </a:r>
          </a:p>
          <a:p>
            <a:r>
              <a:rPr lang="tr-TR" sz="2000" dirty="0"/>
              <a:t>Dini ve milli duyguları, kahramanlıkları sade bir dille şiirleştirmiştir.</a:t>
            </a:r>
          </a:p>
          <a:p>
            <a:r>
              <a:rPr lang="tr-TR" sz="2000" dirty="0"/>
              <a:t> Rubai türünün son ustalarındandır.</a:t>
            </a:r>
          </a:p>
          <a:p>
            <a:pPr>
              <a:buFont typeface="Wingdings" pitchFamily="2" charset="2"/>
              <a:buNone/>
            </a:pPr>
            <a:endParaRPr lang="tr-TR" sz="2000" dirty="0"/>
          </a:p>
          <a:p>
            <a:pPr>
              <a:buFont typeface="Wingdings" pitchFamily="2" charset="2"/>
              <a:buNone/>
            </a:pPr>
            <a:r>
              <a:rPr lang="tr-TR" sz="2000" b="1" i="1" dirty="0"/>
              <a:t>ESERLERİ:</a:t>
            </a:r>
          </a:p>
          <a:p>
            <a:r>
              <a:rPr lang="tr-TR" sz="2000" b="1" i="1" dirty="0"/>
              <a:t>Şiir:</a:t>
            </a:r>
            <a:r>
              <a:rPr lang="tr-TR" sz="2000" dirty="0"/>
              <a:t> Bir Bayrak Rüzgar Bekliyor, Kıbrıs Rubaileri, Köprü</a:t>
            </a:r>
          </a:p>
          <a:p>
            <a:r>
              <a:rPr lang="tr-TR" sz="2000" b="1" i="1" dirty="0"/>
              <a:t>Mensur Şiir:</a:t>
            </a:r>
            <a:r>
              <a:rPr lang="tr-TR" sz="2000" dirty="0"/>
              <a:t> Yastığımın Rüyası, Ayetler</a:t>
            </a:r>
          </a:p>
          <a:p>
            <a:r>
              <a:rPr lang="tr-TR" sz="2000" b="1" i="1" dirty="0"/>
              <a:t>Düzyazı:</a:t>
            </a:r>
            <a:r>
              <a:rPr lang="tr-TR" sz="2000" dirty="0"/>
              <a:t> Kanatlar ve Gagalar, Terazi Kendini Tartmaz</a:t>
            </a:r>
          </a:p>
          <a:p>
            <a:endParaRPr lang="tr-TR" sz="2000" dirty="0"/>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46083" name="Rectangle 3"/>
          <p:cNvSpPr>
            <a:spLocks noGrp="1" noChangeArrowheads="1"/>
          </p:cNvSpPr>
          <p:nvPr>
            <p:ph type="body" idx="4294967295"/>
          </p:nvPr>
        </p:nvSpPr>
        <p:spPr>
          <a:xfrm>
            <a:off x="500034" y="1142984"/>
            <a:ext cx="6948487" cy="6858000"/>
          </a:xfrm>
        </p:spPr>
        <p:txBody>
          <a:bodyPr>
            <a:normAutofit/>
          </a:bodyPr>
          <a:lstStyle/>
          <a:p>
            <a:pPr>
              <a:lnSpc>
                <a:spcPct val="80000"/>
              </a:lnSpc>
              <a:buFont typeface="Wingdings" pitchFamily="2" charset="2"/>
              <a:buNone/>
            </a:pPr>
            <a:r>
              <a:rPr lang="tr-TR" sz="2400" b="1" i="1" dirty="0"/>
              <a:t>TARIK BUĞRA (1918— 1994)</a:t>
            </a:r>
          </a:p>
          <a:p>
            <a:pPr>
              <a:lnSpc>
                <a:spcPct val="80000"/>
              </a:lnSpc>
            </a:pPr>
            <a:r>
              <a:rPr lang="tr-TR" sz="2400" dirty="0"/>
              <a:t> Öykü, roman, deneme ve tiyatrolarıyla tanınır.</a:t>
            </a:r>
          </a:p>
          <a:p>
            <a:pPr>
              <a:lnSpc>
                <a:spcPct val="80000"/>
              </a:lnSpc>
            </a:pPr>
            <a:r>
              <a:rPr lang="tr-TR" sz="2400" dirty="0"/>
              <a:t> Öykü ve romanlarında Türk toplumunun tarihine yönelmiştir.</a:t>
            </a:r>
          </a:p>
          <a:p>
            <a:pPr>
              <a:lnSpc>
                <a:spcPct val="80000"/>
              </a:lnSpc>
            </a:pPr>
            <a:r>
              <a:rPr lang="tr-TR" sz="2400" dirty="0"/>
              <a:t> Psikolojik öğelere yer vermiştir.</a:t>
            </a:r>
          </a:p>
          <a:p>
            <a:pPr>
              <a:lnSpc>
                <a:spcPct val="80000"/>
              </a:lnSpc>
            </a:pPr>
            <a:r>
              <a:rPr lang="tr-TR" sz="2400" dirty="0"/>
              <a:t> Kurtuluş Savaşı yıllarını anlattığı Küçük Ağa ve Osmanlı devletinin kuruluşunu anlattığı “Osmancık” romanlarıyla tanınır.</a:t>
            </a:r>
          </a:p>
          <a:p>
            <a:pPr>
              <a:lnSpc>
                <a:spcPct val="80000"/>
              </a:lnSpc>
            </a:pPr>
            <a:endParaRPr lang="tr-TR" sz="2400" dirty="0"/>
          </a:p>
          <a:p>
            <a:pPr>
              <a:lnSpc>
                <a:spcPct val="80000"/>
              </a:lnSpc>
              <a:buFont typeface="Wingdings" pitchFamily="2" charset="2"/>
              <a:buNone/>
            </a:pPr>
            <a:r>
              <a:rPr lang="tr-TR" sz="2400" b="1" i="1" dirty="0"/>
              <a:t>ESERLERİ:</a:t>
            </a:r>
          </a:p>
          <a:p>
            <a:pPr>
              <a:lnSpc>
                <a:spcPct val="80000"/>
              </a:lnSpc>
            </a:pPr>
            <a:r>
              <a:rPr lang="tr-TR" sz="2400" b="1" i="1" dirty="0"/>
              <a:t>Roman:</a:t>
            </a:r>
            <a:r>
              <a:rPr lang="tr-TR" sz="2400" dirty="0"/>
              <a:t> Küçük Ağa, Küçük Ağa Ankara’da, Osmancık, Firavun İmanı, </a:t>
            </a:r>
            <a:r>
              <a:rPr lang="tr-TR" sz="2400" dirty="0" err="1"/>
              <a:t>Ibişin</a:t>
            </a:r>
            <a:r>
              <a:rPr lang="tr-TR" sz="2400" dirty="0"/>
              <a:t> Rüyası</a:t>
            </a:r>
          </a:p>
          <a:p>
            <a:pPr>
              <a:lnSpc>
                <a:spcPct val="80000"/>
              </a:lnSpc>
            </a:pPr>
            <a:r>
              <a:rPr lang="tr-TR" sz="2400" b="1" i="1" dirty="0"/>
              <a:t>Öykü:</a:t>
            </a:r>
            <a:r>
              <a:rPr lang="tr-TR" sz="2400" dirty="0"/>
              <a:t> Yarın Diye Bir Şey Yoktur, Siyah Kehribar, Oğlumuz</a:t>
            </a:r>
          </a:p>
          <a:p>
            <a:pPr>
              <a:lnSpc>
                <a:spcPct val="80000"/>
              </a:lnSpc>
            </a:pPr>
            <a:endParaRPr lang="tr-TR" sz="2400"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21507" name="Rectangle 3"/>
          <p:cNvSpPr>
            <a:spLocks noGrp="1" noChangeArrowheads="1"/>
          </p:cNvSpPr>
          <p:nvPr>
            <p:ph type="body" idx="4294967295"/>
          </p:nvPr>
        </p:nvSpPr>
        <p:spPr>
          <a:xfrm>
            <a:off x="357158" y="1285860"/>
            <a:ext cx="8786842" cy="5572140"/>
          </a:xfrm>
        </p:spPr>
        <p:txBody>
          <a:bodyPr/>
          <a:lstStyle/>
          <a:p>
            <a:r>
              <a:rPr lang="tr-TR" sz="2800" dirty="0"/>
              <a:t>Özellikle 1 930’lu ve 1 940’lı yıllarda yeni akımlar ve topluluklar oluşmuştur: Yedi Meşaleciler, Birinci Yeniciler (Garipçiler), Maviciler, İkinci Yeniciler, Toplumsal Gerçekçiler...</a:t>
            </a:r>
          </a:p>
          <a:p>
            <a:r>
              <a:rPr lang="tr-TR" sz="2800" dirty="0"/>
              <a:t>Cumhuriyet dönemi eselerlerinde öz Türkçecilik anlayışının da etkisiyle genel olarak açık ve anlaşılır bir dil kullanılmıştır.</a:t>
            </a:r>
          </a:p>
          <a:p>
            <a:r>
              <a:rPr lang="tr-TR" sz="2800" dirty="0"/>
              <a:t> Anadolu, doğal güzellikleri, insanı, sosyal hayatı ve folkloruyla edebi eserlere yansımış, Türk tarihi ve Atatürk’le ilgili konular ağırlık kazanmış,  1940’lı yıllardan sonra ise bireysel duygu ve sorunlar da ele alınmıştır.</a:t>
            </a:r>
          </a:p>
          <a:p>
            <a:endParaRPr lang="tr-TR" sz="2800"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47107" name="Rectangle 3"/>
          <p:cNvSpPr>
            <a:spLocks noGrp="1" noChangeArrowheads="1"/>
          </p:cNvSpPr>
          <p:nvPr>
            <p:ph type="body" idx="4294967295"/>
          </p:nvPr>
        </p:nvSpPr>
        <p:spPr>
          <a:xfrm>
            <a:off x="714348" y="928670"/>
            <a:ext cx="6948487" cy="5715040"/>
          </a:xfrm>
        </p:spPr>
        <p:txBody>
          <a:bodyPr>
            <a:normAutofit/>
          </a:bodyPr>
          <a:lstStyle/>
          <a:p>
            <a:pPr>
              <a:buFont typeface="Wingdings" pitchFamily="2" charset="2"/>
              <a:buNone/>
            </a:pPr>
            <a:r>
              <a:rPr lang="tr-TR" sz="2400" b="1" i="1" dirty="0"/>
              <a:t>ZİYA OSMAN SABA (1910— 1957)</a:t>
            </a:r>
          </a:p>
          <a:p>
            <a:r>
              <a:rPr lang="tr-TR" sz="2400" dirty="0"/>
              <a:t>Yedi Meşaleciler içinde şiiri uzun soluklu olarak sürdüren tek kişidir.</a:t>
            </a:r>
          </a:p>
          <a:p>
            <a:r>
              <a:rPr lang="tr-TR" sz="2400" dirty="0"/>
              <a:t> Hece ölçüsüyle yazdığı şiirlerin yanında serbest şiirleri de vardır.</a:t>
            </a:r>
          </a:p>
          <a:p>
            <a:r>
              <a:rPr lang="tr-TR" sz="2400" dirty="0"/>
              <a:t> Şiirlerinde çocukluğa özlem, anılar, ev ve aile sevgisi konuları öne çıkar.</a:t>
            </a:r>
          </a:p>
          <a:p>
            <a:r>
              <a:rPr lang="tr-TR" sz="2400" dirty="0"/>
              <a:t> Öykülerinde de ağırlıklı olarak anılarından hareket etmiştir.</a:t>
            </a:r>
          </a:p>
          <a:p>
            <a:pPr>
              <a:buFont typeface="Wingdings" pitchFamily="2" charset="2"/>
              <a:buNone/>
            </a:pPr>
            <a:r>
              <a:rPr lang="tr-TR" sz="2400" b="1" i="1" dirty="0" smtClean="0"/>
              <a:t>ESERLERİ</a:t>
            </a:r>
            <a:r>
              <a:rPr lang="tr-TR" sz="2400" b="1" i="1" dirty="0"/>
              <a:t>:</a:t>
            </a:r>
          </a:p>
          <a:p>
            <a:r>
              <a:rPr lang="tr-TR" sz="2400" b="1" i="1" dirty="0"/>
              <a:t>Şiir:</a:t>
            </a:r>
            <a:r>
              <a:rPr lang="tr-TR" sz="2400" dirty="0"/>
              <a:t> Sebil ve Güvercinler</a:t>
            </a:r>
          </a:p>
          <a:p>
            <a:r>
              <a:rPr lang="tr-TR" sz="2400" b="1" dirty="0"/>
              <a:t>Öykü:</a:t>
            </a:r>
            <a:r>
              <a:rPr lang="tr-TR" sz="2400" dirty="0"/>
              <a:t> Mesut İnsanlar Fotoğrafhanesi, Değişen İstanbul</a:t>
            </a:r>
          </a:p>
          <a:p>
            <a:endParaRPr lang="tr-TR" sz="2400" dirty="0"/>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48131" name="Rectangle 3"/>
          <p:cNvSpPr>
            <a:spLocks noGrp="1" noChangeArrowheads="1"/>
          </p:cNvSpPr>
          <p:nvPr>
            <p:ph type="body" idx="4294967295"/>
          </p:nvPr>
        </p:nvSpPr>
        <p:spPr>
          <a:xfrm>
            <a:off x="1071538" y="1071546"/>
            <a:ext cx="6948487" cy="6858000"/>
          </a:xfrm>
        </p:spPr>
        <p:txBody>
          <a:bodyPr/>
          <a:lstStyle/>
          <a:p>
            <a:r>
              <a:rPr lang="tr-TR" b="1" i="1" dirty="0"/>
              <a:t>YAŞAR NABİ NAYIR (1908— 1981)</a:t>
            </a:r>
          </a:p>
          <a:p>
            <a:r>
              <a:rPr lang="tr-TR" dirty="0"/>
              <a:t> Yedi Meşalecilerdendir.</a:t>
            </a:r>
          </a:p>
          <a:p>
            <a:r>
              <a:rPr lang="tr-TR" dirty="0"/>
              <a:t> Şiirleri dışında değişik türlerde eserler de vermiştir.</a:t>
            </a:r>
          </a:p>
          <a:p>
            <a:r>
              <a:rPr lang="tr-TR" dirty="0"/>
              <a:t>Varlık dergisinin kurucusu olması bakımından önem taşımaktadır.</a:t>
            </a:r>
          </a:p>
          <a:p>
            <a:endParaRPr lang="tr-TR" dirty="0"/>
          </a:p>
          <a:p>
            <a:r>
              <a:rPr lang="tr-TR" b="1" i="1" dirty="0"/>
              <a:t>ESERLERİ:</a:t>
            </a:r>
          </a:p>
          <a:p>
            <a:r>
              <a:rPr lang="tr-TR" b="1" i="1" dirty="0"/>
              <a:t>Şiir:</a:t>
            </a:r>
            <a:r>
              <a:rPr lang="tr-TR" dirty="0"/>
              <a:t> Kahramanlar, Onar Mısra</a:t>
            </a:r>
          </a:p>
          <a:p>
            <a:endParaRPr lang="tr-TR" dirty="0"/>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49155" name="Rectangle 3"/>
          <p:cNvSpPr>
            <a:spLocks noGrp="1" noChangeArrowheads="1"/>
          </p:cNvSpPr>
          <p:nvPr>
            <p:ph type="body" idx="4294967295"/>
          </p:nvPr>
        </p:nvSpPr>
        <p:spPr>
          <a:xfrm>
            <a:off x="928662" y="1500174"/>
            <a:ext cx="6948487" cy="6858000"/>
          </a:xfrm>
        </p:spPr>
        <p:txBody>
          <a:bodyPr/>
          <a:lstStyle/>
          <a:p>
            <a:pPr>
              <a:lnSpc>
                <a:spcPct val="90000"/>
              </a:lnSpc>
              <a:buFont typeface="Wingdings" pitchFamily="2" charset="2"/>
              <a:buNone/>
            </a:pPr>
            <a:r>
              <a:rPr lang="tr-TR" b="1" i="1" dirty="0"/>
              <a:t>CEVDET KUDRET SOLOK (1907—1992)</a:t>
            </a:r>
          </a:p>
          <a:p>
            <a:pPr>
              <a:lnSpc>
                <a:spcPct val="90000"/>
              </a:lnSpc>
            </a:pPr>
            <a:r>
              <a:rPr lang="tr-TR" dirty="0"/>
              <a:t> Yedi Meşalecilerdendir.</a:t>
            </a:r>
          </a:p>
          <a:p>
            <a:pPr>
              <a:lnSpc>
                <a:spcPct val="90000"/>
              </a:lnSpc>
            </a:pPr>
            <a:r>
              <a:rPr lang="tr-TR" dirty="0"/>
              <a:t> Şiirde ısrarcı olamayan yazar, edebiyat araştırmalarına yönelmiştir.</a:t>
            </a:r>
          </a:p>
          <a:p>
            <a:pPr>
              <a:lnSpc>
                <a:spcPct val="90000"/>
              </a:lnSpc>
            </a:pPr>
            <a:endParaRPr lang="tr-TR" dirty="0"/>
          </a:p>
          <a:p>
            <a:pPr>
              <a:lnSpc>
                <a:spcPct val="90000"/>
              </a:lnSpc>
              <a:buFont typeface="Wingdings" pitchFamily="2" charset="2"/>
              <a:buNone/>
            </a:pPr>
            <a:r>
              <a:rPr lang="tr-TR" b="1" i="1" dirty="0"/>
              <a:t>ESERLERİ:</a:t>
            </a:r>
          </a:p>
          <a:p>
            <a:pPr>
              <a:lnSpc>
                <a:spcPct val="90000"/>
              </a:lnSpc>
            </a:pPr>
            <a:r>
              <a:rPr lang="tr-TR" b="1" i="1" dirty="0"/>
              <a:t>Deneme — Eleştiri:</a:t>
            </a:r>
            <a:r>
              <a:rPr lang="tr-TR" dirty="0"/>
              <a:t> Dilleri Var Bizim Dile Benzemez</a:t>
            </a:r>
          </a:p>
          <a:p>
            <a:pPr>
              <a:lnSpc>
                <a:spcPct val="90000"/>
              </a:lnSpc>
            </a:pPr>
            <a:r>
              <a:rPr lang="tr-TR" b="1" i="1" dirty="0"/>
              <a:t>Araştırma — inceleme:</a:t>
            </a:r>
            <a:r>
              <a:rPr lang="tr-TR" dirty="0"/>
              <a:t> Türk Edebiyatında Hikaye ve Roman, Örneklerle Edebiyat Bilgileri</a:t>
            </a:r>
          </a:p>
          <a:p>
            <a:pPr>
              <a:lnSpc>
                <a:spcPct val="90000"/>
              </a:lnSpc>
            </a:pPr>
            <a:endParaRPr lang="tr-TR" dirty="0"/>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50179" name="Rectangle 3"/>
          <p:cNvSpPr>
            <a:spLocks noGrp="1" noChangeArrowheads="1"/>
          </p:cNvSpPr>
          <p:nvPr>
            <p:ph type="body" idx="4294967295"/>
          </p:nvPr>
        </p:nvSpPr>
        <p:spPr>
          <a:xfrm>
            <a:off x="785786" y="1000108"/>
            <a:ext cx="6875462" cy="5572164"/>
          </a:xfrm>
        </p:spPr>
        <p:txBody>
          <a:bodyPr>
            <a:normAutofit/>
          </a:bodyPr>
          <a:lstStyle/>
          <a:p>
            <a:pPr>
              <a:lnSpc>
                <a:spcPct val="80000"/>
              </a:lnSpc>
              <a:buFont typeface="Wingdings" pitchFamily="2" charset="2"/>
              <a:buNone/>
            </a:pPr>
            <a:r>
              <a:rPr lang="tr-TR" sz="2400" b="1" i="1" dirty="0"/>
              <a:t>ORHAN VELİ KANIK (1914— 1950)</a:t>
            </a:r>
          </a:p>
          <a:p>
            <a:pPr>
              <a:lnSpc>
                <a:spcPct val="80000"/>
              </a:lnSpc>
            </a:pPr>
            <a:r>
              <a:rPr lang="tr-TR" sz="2400" dirty="0"/>
              <a:t> Garip Akımının öncüsüdür.</a:t>
            </a:r>
          </a:p>
          <a:p>
            <a:pPr>
              <a:lnSpc>
                <a:spcPct val="80000"/>
              </a:lnSpc>
            </a:pPr>
            <a:r>
              <a:rPr lang="tr-TR" sz="2400" dirty="0"/>
              <a:t> Şiiriyle eski şiir geleneğini yıkmış bir şairdir.</a:t>
            </a:r>
          </a:p>
          <a:p>
            <a:pPr>
              <a:lnSpc>
                <a:spcPct val="80000"/>
              </a:lnSpc>
            </a:pPr>
            <a:r>
              <a:rPr lang="tr-TR" sz="2400" dirty="0"/>
              <a:t> Şiirde klişelere, şairaneliğe, benzetmelere, ölçüye, uyağa vb, karşı çıkmıştır.</a:t>
            </a:r>
          </a:p>
          <a:p>
            <a:pPr>
              <a:lnSpc>
                <a:spcPct val="80000"/>
              </a:lnSpc>
            </a:pPr>
            <a:r>
              <a:rPr lang="tr-TR" sz="2400" dirty="0"/>
              <a:t> Sokaktaki sade vatandaşı, onların dilini kullanarak anlatmıştır.</a:t>
            </a:r>
          </a:p>
          <a:p>
            <a:pPr>
              <a:lnSpc>
                <a:spcPct val="80000"/>
              </a:lnSpc>
            </a:pPr>
            <a:r>
              <a:rPr lang="tr-TR" sz="2400" dirty="0"/>
              <a:t> Garip dönemi öncesinde klasik şiirler yazmış olan şair, ömrünün son yıllarında şiirlerinde halk şiirinden yararlanmıştır.</a:t>
            </a:r>
          </a:p>
          <a:p>
            <a:pPr>
              <a:lnSpc>
                <a:spcPct val="80000"/>
              </a:lnSpc>
            </a:pPr>
            <a:r>
              <a:rPr lang="tr-TR" sz="2400" dirty="0"/>
              <a:t>Kitabe-i </a:t>
            </a:r>
            <a:r>
              <a:rPr lang="tr-TR" sz="2400" dirty="0" err="1"/>
              <a:t>Sengi</a:t>
            </a:r>
            <a:r>
              <a:rPr lang="tr-TR" sz="2400" dirty="0"/>
              <a:t> Mezar, Anlatamıyorum, Hürriyete Doğru, </a:t>
            </a:r>
            <a:r>
              <a:rPr lang="tr-TR" sz="2400" dirty="0" err="1"/>
              <a:t>Istanbul’u</a:t>
            </a:r>
            <a:r>
              <a:rPr lang="tr-TR" sz="2400" dirty="0"/>
              <a:t> Dinliyorum vb. şiirleriyle tanınmış ve sevilmiştir.</a:t>
            </a:r>
          </a:p>
          <a:p>
            <a:pPr>
              <a:lnSpc>
                <a:spcPct val="80000"/>
              </a:lnSpc>
            </a:pPr>
            <a:r>
              <a:rPr lang="tr-TR" sz="2400" dirty="0"/>
              <a:t>Garip ön sözünü de o kaleme almıştır.</a:t>
            </a:r>
          </a:p>
          <a:p>
            <a:pPr>
              <a:lnSpc>
                <a:spcPct val="80000"/>
              </a:lnSpc>
            </a:pPr>
            <a:r>
              <a:rPr lang="tr-TR" sz="2400" dirty="0"/>
              <a:t> Sürrealizmden etkilenmiştir.</a:t>
            </a:r>
          </a:p>
          <a:p>
            <a:pPr>
              <a:lnSpc>
                <a:spcPct val="80000"/>
              </a:lnSpc>
            </a:pPr>
            <a:endParaRPr lang="tr-TR" sz="2400" dirty="0"/>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51203" name="Rectangle 3"/>
          <p:cNvSpPr>
            <a:spLocks noGrp="1" noChangeArrowheads="1"/>
          </p:cNvSpPr>
          <p:nvPr>
            <p:ph type="body" idx="4294967295"/>
          </p:nvPr>
        </p:nvSpPr>
        <p:spPr>
          <a:xfrm>
            <a:off x="642910" y="1643050"/>
            <a:ext cx="6948487" cy="6669087"/>
          </a:xfrm>
        </p:spPr>
        <p:txBody>
          <a:bodyPr/>
          <a:lstStyle/>
          <a:p>
            <a:pPr>
              <a:buFont typeface="Wingdings" pitchFamily="2" charset="2"/>
              <a:buNone/>
            </a:pPr>
            <a:r>
              <a:rPr lang="tr-TR" b="1" i="1" dirty="0"/>
              <a:t>ESERLERİ:</a:t>
            </a:r>
          </a:p>
          <a:p>
            <a:r>
              <a:rPr lang="tr-TR" b="1" i="1" dirty="0"/>
              <a:t>Şiir:</a:t>
            </a:r>
            <a:r>
              <a:rPr lang="tr-TR" dirty="0"/>
              <a:t> Garip, Vazgeçemediğim, Destan Gibi, Yenisi, Karşı </a:t>
            </a:r>
          </a:p>
          <a:p>
            <a:r>
              <a:rPr lang="tr-TR" b="1" i="1" dirty="0"/>
              <a:t>Çocuk şiirleri:</a:t>
            </a:r>
            <a:r>
              <a:rPr lang="tr-TR" dirty="0"/>
              <a:t> </a:t>
            </a:r>
            <a:r>
              <a:rPr lang="tr-TR" dirty="0" err="1"/>
              <a:t>Nasreddin</a:t>
            </a:r>
            <a:r>
              <a:rPr lang="tr-TR" dirty="0"/>
              <a:t> Hoca Hikayeleri, La </a:t>
            </a:r>
            <a:r>
              <a:rPr lang="tr-TR" dirty="0" err="1"/>
              <a:t>Fontaine</a:t>
            </a:r>
            <a:r>
              <a:rPr lang="tr-TR" dirty="0"/>
              <a:t>’ den Masallar (çeviri)</a:t>
            </a:r>
          </a:p>
          <a:p>
            <a:endParaRPr lang="tr-TR" dirty="0"/>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52227" name="Rectangle 3"/>
          <p:cNvSpPr>
            <a:spLocks noGrp="1" noChangeArrowheads="1"/>
          </p:cNvSpPr>
          <p:nvPr>
            <p:ph type="body" idx="4294967295"/>
          </p:nvPr>
        </p:nvSpPr>
        <p:spPr>
          <a:xfrm>
            <a:off x="571472" y="857232"/>
            <a:ext cx="6948487" cy="6858000"/>
          </a:xfrm>
        </p:spPr>
        <p:txBody>
          <a:bodyPr/>
          <a:lstStyle/>
          <a:p>
            <a:pPr>
              <a:buFont typeface="Wingdings" pitchFamily="2" charset="2"/>
              <a:buNone/>
            </a:pPr>
            <a:r>
              <a:rPr lang="tr-TR" sz="2800" b="1" i="1" dirty="0"/>
              <a:t>MELİH CEVDET ANDAY (1916 — 2002)</a:t>
            </a:r>
          </a:p>
          <a:p>
            <a:r>
              <a:rPr lang="tr-TR" sz="2800" dirty="0"/>
              <a:t> Garip akımının öncülerindendir.</a:t>
            </a:r>
          </a:p>
          <a:p>
            <a:r>
              <a:rPr lang="tr-TR" sz="2800" dirty="0"/>
              <a:t> Şiirin dışında roman, oyun, deneme, gezi türlerinde önemli eserler vermiştir.</a:t>
            </a:r>
          </a:p>
          <a:p>
            <a:r>
              <a:rPr lang="tr-TR" sz="2800" dirty="0"/>
              <a:t>Garip tarzı şiirlerinin ardından “zaman” sorunu etrafında, mitolojiden ve tarihten beslenen bir şiire yönelmiştir.</a:t>
            </a:r>
          </a:p>
          <a:p>
            <a:pPr>
              <a:buFont typeface="Wingdings" pitchFamily="2" charset="2"/>
              <a:buNone/>
            </a:pPr>
            <a:r>
              <a:rPr lang="tr-TR" sz="2800" b="1" i="1" dirty="0"/>
              <a:t>ESERLERİ:</a:t>
            </a:r>
          </a:p>
          <a:p>
            <a:r>
              <a:rPr lang="tr-TR" sz="2800" b="1" i="1" dirty="0"/>
              <a:t>Şiir:</a:t>
            </a:r>
            <a:r>
              <a:rPr lang="tr-TR" sz="2800" dirty="0"/>
              <a:t> Garip, Rahatı Kaçan Ağaç, Telgrafhane, Kolları Bağlı </a:t>
            </a:r>
            <a:r>
              <a:rPr lang="tr-TR" sz="2800" dirty="0" err="1"/>
              <a:t>Odysseus</a:t>
            </a:r>
            <a:r>
              <a:rPr lang="tr-TR" sz="2800" dirty="0"/>
              <a:t>,</a:t>
            </a:r>
          </a:p>
          <a:p>
            <a:r>
              <a:rPr lang="tr-TR" sz="2800" b="1" i="1" dirty="0"/>
              <a:t>Oyun:</a:t>
            </a:r>
            <a:r>
              <a:rPr lang="tr-TR" sz="2800" dirty="0"/>
              <a:t> Mikado’nun Çöpleri</a:t>
            </a:r>
          </a:p>
          <a:p>
            <a:endParaRPr lang="tr-TR" sz="2800" dirty="0"/>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53251" name="Rectangle 3"/>
          <p:cNvSpPr>
            <a:spLocks noGrp="1" noChangeArrowheads="1"/>
          </p:cNvSpPr>
          <p:nvPr>
            <p:ph type="body" idx="4294967295"/>
          </p:nvPr>
        </p:nvSpPr>
        <p:spPr>
          <a:xfrm>
            <a:off x="571472" y="1142984"/>
            <a:ext cx="6948487" cy="6858000"/>
          </a:xfrm>
        </p:spPr>
        <p:txBody>
          <a:bodyPr/>
          <a:lstStyle/>
          <a:p>
            <a:pPr>
              <a:buFont typeface="Wingdings" pitchFamily="2" charset="2"/>
              <a:buNone/>
            </a:pPr>
            <a:r>
              <a:rPr lang="tr-TR" b="1" i="1" dirty="0"/>
              <a:t>OKTAY RİFAT HOROZCU (1914 —1988)</a:t>
            </a:r>
          </a:p>
          <a:p>
            <a:r>
              <a:rPr lang="tr-TR" dirty="0"/>
              <a:t> Garip akımının öncülerindendir.</a:t>
            </a:r>
          </a:p>
          <a:p>
            <a:r>
              <a:rPr lang="tr-TR" dirty="0"/>
              <a:t>Garip döneminden sonra Perçemli Sokak kitabıyla </a:t>
            </a:r>
            <a:r>
              <a:rPr lang="tr-TR" dirty="0" err="1"/>
              <a:t>Il</a:t>
            </a:r>
            <a:r>
              <a:rPr lang="tr-TR" dirty="0"/>
              <a:t>. Yeni tarzı şiirler yazmıştır.</a:t>
            </a:r>
          </a:p>
          <a:p>
            <a:r>
              <a:rPr lang="tr-TR" dirty="0"/>
              <a:t>Folklordan yararlandığı toplumcu çizgiye yakın durduğu eserler de ortaya koymuştur.</a:t>
            </a:r>
          </a:p>
          <a:p>
            <a:pPr>
              <a:buFont typeface="Wingdings" pitchFamily="2" charset="2"/>
              <a:buNone/>
            </a:pPr>
            <a:r>
              <a:rPr lang="tr-TR" b="1" i="1" dirty="0"/>
              <a:t>ESERLERİ:</a:t>
            </a:r>
          </a:p>
          <a:p>
            <a:r>
              <a:rPr lang="tr-TR" b="1" i="1" dirty="0"/>
              <a:t>Şiir:</a:t>
            </a:r>
            <a:r>
              <a:rPr lang="tr-TR" dirty="0"/>
              <a:t> Garip, Perçemli Sokak, Karga ile Tilki, Aşık Merdiveni.</a:t>
            </a:r>
          </a:p>
          <a:p>
            <a:endParaRPr lang="tr-TR" dirty="0"/>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54275" name="Rectangle 3"/>
          <p:cNvSpPr>
            <a:spLocks noGrp="1" noChangeArrowheads="1"/>
          </p:cNvSpPr>
          <p:nvPr>
            <p:ph type="body" idx="4294967295"/>
          </p:nvPr>
        </p:nvSpPr>
        <p:spPr>
          <a:xfrm>
            <a:off x="642910" y="928670"/>
            <a:ext cx="6948487" cy="6858000"/>
          </a:xfrm>
        </p:spPr>
        <p:txBody>
          <a:bodyPr>
            <a:normAutofit/>
          </a:bodyPr>
          <a:lstStyle/>
          <a:p>
            <a:pPr>
              <a:lnSpc>
                <a:spcPct val="90000"/>
              </a:lnSpc>
              <a:buFont typeface="Wingdings" pitchFamily="2" charset="2"/>
              <a:buNone/>
            </a:pPr>
            <a:r>
              <a:rPr lang="tr-TR" sz="2400" b="1" i="1" dirty="0"/>
              <a:t>KEMALTAHİR (1910—1973)</a:t>
            </a:r>
          </a:p>
          <a:p>
            <a:pPr>
              <a:lnSpc>
                <a:spcPct val="90000"/>
              </a:lnSpc>
            </a:pPr>
            <a:r>
              <a:rPr lang="tr-TR" sz="2400" dirty="0"/>
              <a:t> Toplumcu gerçekçi bir romancıdır.</a:t>
            </a:r>
          </a:p>
          <a:p>
            <a:pPr>
              <a:lnSpc>
                <a:spcPct val="90000"/>
              </a:lnSpc>
            </a:pPr>
            <a:r>
              <a:rPr lang="tr-TR" sz="2400" dirty="0"/>
              <a:t> Cezaevi yaşamını, Kurtuluş Savaşı’nı, tarihi, köy yaşamını ve eşkıya hikayelerini konu edindiği romanlarıyla tanınmıştır.</a:t>
            </a:r>
          </a:p>
          <a:p>
            <a:pPr>
              <a:lnSpc>
                <a:spcPct val="90000"/>
              </a:lnSpc>
            </a:pPr>
            <a:r>
              <a:rPr lang="tr-TR" sz="2400" dirty="0"/>
              <a:t> Tasvire önem veren yazar, eserlerinde anlaşılır bir dil ve yalın bir anlatım kullanmıştır.</a:t>
            </a:r>
          </a:p>
          <a:p>
            <a:pPr>
              <a:lnSpc>
                <a:spcPct val="90000"/>
              </a:lnSpc>
            </a:pPr>
            <a:r>
              <a:rPr lang="tr-TR" sz="2400" dirty="0"/>
              <a:t> Osmanlının kuruluşunu anlattığı, Osmanlı toplumunun gelişim sürecinin Batı’dan farklı olduğunu ileri sürdüğü tezli romanı “Devlet Ana” romanıyla ve Kurtuluş Savaşı yıllarını konu edindiği “Yorgun Savaşçı” romanlarıyla tanınmıştır.</a:t>
            </a:r>
          </a:p>
          <a:p>
            <a:pPr>
              <a:lnSpc>
                <a:spcPct val="90000"/>
              </a:lnSpc>
            </a:pPr>
            <a:endParaRPr lang="tr-TR" sz="2400" dirty="0"/>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55299" name="Rectangle 3"/>
          <p:cNvSpPr>
            <a:spLocks noGrp="1" noChangeArrowheads="1"/>
          </p:cNvSpPr>
          <p:nvPr>
            <p:ph type="body" idx="4294967295"/>
          </p:nvPr>
        </p:nvSpPr>
        <p:spPr>
          <a:xfrm>
            <a:off x="1600200" y="1981200"/>
            <a:ext cx="7543800" cy="4114800"/>
          </a:xfrm>
        </p:spPr>
        <p:txBody>
          <a:bodyPr/>
          <a:lstStyle/>
          <a:p>
            <a:pPr>
              <a:buFont typeface="Wingdings" pitchFamily="2" charset="2"/>
              <a:buNone/>
            </a:pPr>
            <a:r>
              <a:rPr lang="tr-TR" b="1" i="1"/>
              <a:t>ESERLERİ:</a:t>
            </a:r>
          </a:p>
          <a:p>
            <a:r>
              <a:rPr lang="tr-TR" b="1" i="1"/>
              <a:t>Roman:</a:t>
            </a:r>
            <a:r>
              <a:rPr lang="tr-TR"/>
              <a:t> Devlet Ana, Yorgun Savaşçı, Esir Şehrin İnsanları, Rahmet Yolları Kesti, Esir Şehrin Mahpusu, Bozkırdaki Çekirdek, Kurt Kanunu</a:t>
            </a:r>
          </a:p>
          <a:p>
            <a:endParaRPr lang="tr-T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56323" name="Rectangle 3"/>
          <p:cNvSpPr>
            <a:spLocks noGrp="1" noChangeArrowheads="1"/>
          </p:cNvSpPr>
          <p:nvPr>
            <p:ph type="body" idx="4294967295"/>
          </p:nvPr>
        </p:nvSpPr>
        <p:spPr>
          <a:xfrm>
            <a:off x="571472" y="1214422"/>
            <a:ext cx="6948487" cy="6858000"/>
          </a:xfrm>
        </p:spPr>
        <p:txBody>
          <a:bodyPr/>
          <a:lstStyle/>
          <a:p>
            <a:pPr>
              <a:buFont typeface="Wingdings" pitchFamily="2" charset="2"/>
              <a:buNone/>
            </a:pPr>
            <a:r>
              <a:rPr lang="tr-TR" b="1" i="1" dirty="0"/>
              <a:t>AZİZ NESİN (1916— 1995)</a:t>
            </a:r>
          </a:p>
          <a:p>
            <a:r>
              <a:rPr lang="tr-TR" dirty="0"/>
              <a:t> Toplumcu gerçekçi bir yazardır.</a:t>
            </a:r>
          </a:p>
          <a:p>
            <a:r>
              <a:rPr lang="tr-TR" dirty="0"/>
              <a:t> Dünyaca tanınmış mizahi öykü yazarıdır.</a:t>
            </a:r>
          </a:p>
          <a:p>
            <a:endParaRPr lang="tr-TR" dirty="0"/>
          </a:p>
          <a:p>
            <a:pPr>
              <a:buFont typeface="Wingdings" pitchFamily="2" charset="2"/>
              <a:buNone/>
            </a:pPr>
            <a:r>
              <a:rPr lang="tr-TR" b="1" i="1" dirty="0"/>
              <a:t>ESERLERİ:</a:t>
            </a:r>
          </a:p>
          <a:p>
            <a:r>
              <a:rPr lang="tr-TR" b="1" i="1" dirty="0"/>
              <a:t>Roman:</a:t>
            </a:r>
            <a:r>
              <a:rPr lang="tr-TR" dirty="0"/>
              <a:t> Yaşar Ne Yaşar Ne Yaşamaz</a:t>
            </a:r>
          </a:p>
          <a:p>
            <a:r>
              <a:rPr lang="tr-TR" b="1" i="1" dirty="0"/>
              <a:t>Öykü:</a:t>
            </a:r>
            <a:r>
              <a:rPr lang="tr-TR" dirty="0"/>
              <a:t> </a:t>
            </a:r>
            <a:r>
              <a:rPr lang="tr-TR" dirty="0" err="1"/>
              <a:t>Toros</a:t>
            </a:r>
            <a:r>
              <a:rPr lang="tr-TR" dirty="0"/>
              <a:t> Canavarı, Damda Deli Var, Fil Hamdi, Sizin Memlekette Eşek Yok Mu?</a:t>
            </a:r>
          </a:p>
          <a:p>
            <a:endParaRPr lang="tr-TR"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22531" name="Rectangle 3"/>
          <p:cNvSpPr>
            <a:spLocks noGrp="1" noChangeArrowheads="1"/>
          </p:cNvSpPr>
          <p:nvPr>
            <p:ph type="body" idx="4294967295"/>
          </p:nvPr>
        </p:nvSpPr>
        <p:spPr>
          <a:xfrm>
            <a:off x="428597" y="1643050"/>
            <a:ext cx="8715404" cy="4286280"/>
          </a:xfrm>
        </p:spPr>
        <p:txBody>
          <a:bodyPr/>
          <a:lstStyle/>
          <a:p>
            <a:pPr>
              <a:lnSpc>
                <a:spcPct val="90000"/>
              </a:lnSpc>
            </a:pPr>
            <a:r>
              <a:rPr lang="tr-TR" dirty="0"/>
              <a:t>Dünyaya açılma ve çağdaşlaşma çabaları edebiyatı da etkilemiş; Dünya edebiyatı daha yakından takip edilmiştir:</a:t>
            </a:r>
          </a:p>
          <a:p>
            <a:pPr>
              <a:lnSpc>
                <a:spcPct val="90000"/>
              </a:lnSpc>
            </a:pPr>
            <a:r>
              <a:rPr lang="tr-TR" dirty="0"/>
              <a:t> Dünya edebiyatıyla kurulan bağlar sonucunda; toplumsal gerçekçilik, varoluşçuluk, dışavurumculuk, gerçeküstücülük, gelecekçilik gibi akımların etkisinde ürünler verilmiştir.</a:t>
            </a:r>
          </a:p>
          <a:p>
            <a:pPr>
              <a:lnSpc>
                <a:spcPct val="90000"/>
              </a:lnSpc>
            </a:pPr>
            <a:r>
              <a:rPr lang="tr-TR" dirty="0"/>
              <a:t> İlk yıllarda genellikle Halk edebiyatı nazım şekilleri ve hece ölçüsü kullanılmış; 1 940’lı yıllardan sonra ise serbest şiir yaygınlaşmış, aruzu sürdürenler oldukça azalmıştır.</a:t>
            </a:r>
          </a:p>
          <a:p>
            <a:pPr>
              <a:lnSpc>
                <a:spcPct val="90000"/>
              </a:lnSpc>
              <a:buFont typeface="Wingdings" pitchFamily="2" charset="2"/>
              <a:buNone/>
            </a:pPr>
            <a:endParaRPr lang="tr-TR" dirty="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57347" name="Rectangle 3"/>
          <p:cNvSpPr>
            <a:spLocks noGrp="1" noChangeArrowheads="1"/>
          </p:cNvSpPr>
          <p:nvPr>
            <p:ph type="body" idx="4294967295"/>
          </p:nvPr>
        </p:nvSpPr>
        <p:spPr>
          <a:xfrm>
            <a:off x="571472" y="1142984"/>
            <a:ext cx="6948487" cy="6858000"/>
          </a:xfrm>
        </p:spPr>
        <p:txBody>
          <a:bodyPr>
            <a:normAutofit/>
          </a:bodyPr>
          <a:lstStyle/>
          <a:p>
            <a:pPr>
              <a:buFont typeface="Wingdings" pitchFamily="2" charset="2"/>
              <a:buNone/>
            </a:pPr>
            <a:r>
              <a:rPr lang="tr-TR" sz="2400" b="1" i="1" dirty="0"/>
              <a:t>ORHAN KEMAL (1914— 1973)</a:t>
            </a:r>
          </a:p>
          <a:p>
            <a:r>
              <a:rPr lang="tr-TR" sz="2400" dirty="0"/>
              <a:t> Toplumcu gerçekçi bir yazardır.</a:t>
            </a:r>
          </a:p>
          <a:p>
            <a:r>
              <a:rPr lang="tr-TR" sz="2400" dirty="0"/>
              <a:t> Gerçek adı “Mehmet Raşit </a:t>
            </a:r>
            <a:r>
              <a:rPr lang="tr-TR" sz="2400" dirty="0" err="1"/>
              <a:t>Oğütçü</a:t>
            </a:r>
            <a:r>
              <a:rPr lang="tr-TR" sz="2400" dirty="0"/>
              <a:t>” olan yazar daha çok öyküleriyle tanınır.</a:t>
            </a:r>
          </a:p>
          <a:p>
            <a:r>
              <a:rPr lang="tr-TR" sz="2400" dirty="0"/>
              <a:t> Öyküleri dışında oyun, roman ve film senaryoları da yazmıştır.</a:t>
            </a:r>
          </a:p>
          <a:p>
            <a:r>
              <a:rPr lang="tr-TR" sz="2400" dirty="0"/>
              <a:t> Öykü ve roman kişilerini konuşturmadaki ustalığı dikkat çekmiştir.</a:t>
            </a:r>
          </a:p>
          <a:p>
            <a:r>
              <a:rPr lang="tr-TR" sz="2400" dirty="0"/>
              <a:t> Çukurova’nın sanayileşmesini ve işçi sorunlarını, tarımın makineleşmesi ve ırgatların sıkıntılarını, mahpusları, bekçileri gardiyanları... konu edinmiştir.</a:t>
            </a:r>
          </a:p>
          <a:p>
            <a:endParaRPr lang="tr-TR" sz="2400" dirty="0"/>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58371" name="Rectangle 3"/>
          <p:cNvSpPr>
            <a:spLocks noGrp="1" noChangeArrowheads="1"/>
          </p:cNvSpPr>
          <p:nvPr>
            <p:ph type="body" idx="4294967295"/>
          </p:nvPr>
        </p:nvSpPr>
        <p:spPr>
          <a:xfrm>
            <a:off x="642910" y="1571612"/>
            <a:ext cx="6948487" cy="6858000"/>
          </a:xfrm>
        </p:spPr>
        <p:txBody>
          <a:bodyPr/>
          <a:lstStyle/>
          <a:p>
            <a:pPr>
              <a:buFont typeface="Wingdings" pitchFamily="2" charset="2"/>
              <a:buNone/>
            </a:pPr>
            <a:r>
              <a:rPr lang="tr-TR" b="1" i="1" dirty="0"/>
              <a:t>ESERLERİ:</a:t>
            </a:r>
          </a:p>
          <a:p>
            <a:r>
              <a:rPr lang="tr-TR" b="1" i="1" dirty="0"/>
              <a:t>Öykü:</a:t>
            </a:r>
            <a:r>
              <a:rPr lang="tr-TR" dirty="0"/>
              <a:t> Ekmek Kavgası, 72. Koğuş, Önce Ekmek, Mahalle</a:t>
            </a:r>
          </a:p>
          <a:p>
            <a:pPr>
              <a:buFont typeface="Wingdings" pitchFamily="2" charset="2"/>
              <a:buNone/>
            </a:pPr>
            <a:r>
              <a:rPr lang="tr-TR" dirty="0"/>
              <a:t>Kavgası</a:t>
            </a:r>
          </a:p>
          <a:p>
            <a:r>
              <a:rPr lang="tr-TR" b="1" i="1" dirty="0"/>
              <a:t>Roman:</a:t>
            </a:r>
            <a:r>
              <a:rPr lang="tr-TR" dirty="0"/>
              <a:t> Baba Evi, </a:t>
            </a:r>
            <a:r>
              <a:rPr lang="tr-TR" dirty="0" err="1"/>
              <a:t>Murtaza</a:t>
            </a:r>
            <a:r>
              <a:rPr lang="tr-TR" dirty="0"/>
              <a:t>, Cemile, Bereketli Topraklar</a:t>
            </a:r>
          </a:p>
          <a:p>
            <a:pPr>
              <a:buFont typeface="Wingdings" pitchFamily="2" charset="2"/>
              <a:buNone/>
            </a:pPr>
            <a:r>
              <a:rPr lang="tr-TR" dirty="0"/>
              <a:t>Üzerinde, Hanımın Çiftliği, Avare Yıllar, Gurbet Kuşları</a:t>
            </a:r>
          </a:p>
          <a:p>
            <a:endParaRPr lang="tr-TR" dirty="0"/>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59395" name="Rectangle 3"/>
          <p:cNvSpPr>
            <a:spLocks noGrp="1" noChangeArrowheads="1"/>
          </p:cNvSpPr>
          <p:nvPr>
            <p:ph type="body" idx="4294967295"/>
          </p:nvPr>
        </p:nvSpPr>
        <p:spPr>
          <a:xfrm>
            <a:off x="500034" y="1142984"/>
            <a:ext cx="6948487" cy="6858000"/>
          </a:xfrm>
        </p:spPr>
        <p:txBody>
          <a:bodyPr/>
          <a:lstStyle/>
          <a:p>
            <a:pPr>
              <a:lnSpc>
                <a:spcPct val="90000"/>
              </a:lnSpc>
              <a:buFont typeface="Wingdings" pitchFamily="2" charset="2"/>
              <a:buNone/>
            </a:pPr>
            <a:r>
              <a:rPr lang="tr-TR" b="1" i="1" dirty="0"/>
              <a:t>YAŞAR KEMAL (1922—)</a:t>
            </a:r>
          </a:p>
          <a:p>
            <a:pPr>
              <a:lnSpc>
                <a:spcPct val="90000"/>
              </a:lnSpc>
            </a:pPr>
            <a:r>
              <a:rPr lang="tr-TR" dirty="0"/>
              <a:t> Toplumcu gerçekçi bir yazardır.</a:t>
            </a:r>
          </a:p>
          <a:p>
            <a:pPr>
              <a:lnSpc>
                <a:spcPct val="90000"/>
              </a:lnSpc>
            </a:pPr>
            <a:r>
              <a:rPr lang="tr-TR" dirty="0"/>
              <a:t> Gerçek adı Kemal Sadık </a:t>
            </a:r>
            <a:r>
              <a:rPr lang="tr-TR" dirty="0" err="1"/>
              <a:t>Göğçeli’dır</a:t>
            </a:r>
            <a:r>
              <a:rPr lang="tr-TR" dirty="0"/>
              <a:t>.</a:t>
            </a:r>
          </a:p>
          <a:p>
            <a:pPr>
              <a:lnSpc>
                <a:spcPct val="90000"/>
              </a:lnSpc>
            </a:pPr>
            <a:r>
              <a:rPr lang="tr-TR" dirty="0"/>
              <a:t> Adını ilk olarak Cumhuriyet gazetesindeki röportajlarıyla</a:t>
            </a:r>
          </a:p>
          <a:p>
            <a:pPr>
              <a:lnSpc>
                <a:spcPct val="90000"/>
              </a:lnSpc>
              <a:buFont typeface="Wingdings" pitchFamily="2" charset="2"/>
              <a:buNone/>
            </a:pPr>
            <a:r>
              <a:rPr lang="tr-TR" dirty="0"/>
              <a:t>duyurmuştur.</a:t>
            </a:r>
          </a:p>
          <a:p>
            <a:pPr>
              <a:lnSpc>
                <a:spcPct val="90000"/>
              </a:lnSpc>
            </a:pPr>
            <a:r>
              <a:rPr lang="tr-TR" dirty="0"/>
              <a:t> İlk romanı İnce </a:t>
            </a:r>
            <a:r>
              <a:rPr lang="tr-TR" dirty="0" err="1"/>
              <a:t>Memed’le</a:t>
            </a:r>
            <a:r>
              <a:rPr lang="tr-TR" dirty="0"/>
              <a:t> büyük ün kazanmış ve romancı kimliği öne çıkar olmuştur.</a:t>
            </a:r>
          </a:p>
          <a:p>
            <a:pPr>
              <a:lnSpc>
                <a:spcPct val="90000"/>
              </a:lnSpc>
            </a:pPr>
            <a:r>
              <a:rPr lang="tr-TR" dirty="0"/>
              <a:t> Türk edebiyatının olduğu kadar dünya edebiyatının da önemli romancılarındandır.</a:t>
            </a:r>
          </a:p>
          <a:p>
            <a:pPr>
              <a:lnSpc>
                <a:spcPct val="90000"/>
              </a:lnSpc>
            </a:pPr>
            <a:endParaRPr lang="tr-TR" dirty="0"/>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60419" name="Rectangle 3"/>
          <p:cNvSpPr>
            <a:spLocks noGrp="1" noChangeArrowheads="1"/>
          </p:cNvSpPr>
          <p:nvPr>
            <p:ph type="body" idx="4294967295"/>
          </p:nvPr>
        </p:nvSpPr>
        <p:spPr>
          <a:xfrm>
            <a:off x="714348" y="1071546"/>
            <a:ext cx="6948487" cy="7100888"/>
          </a:xfrm>
        </p:spPr>
        <p:txBody>
          <a:bodyPr>
            <a:normAutofit/>
          </a:bodyPr>
          <a:lstStyle/>
          <a:p>
            <a:pPr>
              <a:lnSpc>
                <a:spcPct val="90000"/>
              </a:lnSpc>
            </a:pPr>
            <a:r>
              <a:rPr lang="tr-TR" sz="2400" dirty="0"/>
              <a:t> Çukurova’yı insanıyla, sorunlarıyla doğasıyla destansı bir dille anlatmıştır.</a:t>
            </a:r>
          </a:p>
          <a:p>
            <a:pPr>
              <a:lnSpc>
                <a:spcPct val="90000"/>
              </a:lnSpc>
            </a:pPr>
            <a:r>
              <a:rPr lang="tr-TR" sz="2400" dirty="0"/>
              <a:t> Romanlarında doğayı ustaca ve ayrıntılı olarak betimlemiştir.</a:t>
            </a:r>
          </a:p>
          <a:p>
            <a:pPr>
              <a:lnSpc>
                <a:spcPct val="90000"/>
              </a:lnSpc>
            </a:pPr>
            <a:r>
              <a:rPr lang="tr-TR" sz="2400" dirty="0"/>
              <a:t> Masallardan, ağıtlardan, halk hikayelerinden, efsanelerden ustaca yararlanmayı bilmiştir.</a:t>
            </a:r>
          </a:p>
          <a:p>
            <a:pPr>
              <a:lnSpc>
                <a:spcPct val="90000"/>
              </a:lnSpc>
              <a:buFont typeface="Wingdings" pitchFamily="2" charset="2"/>
              <a:buNone/>
            </a:pPr>
            <a:r>
              <a:rPr lang="tr-TR" sz="2400" b="1" i="1" dirty="0"/>
              <a:t>ESERLERİ:</a:t>
            </a:r>
          </a:p>
          <a:p>
            <a:pPr>
              <a:lnSpc>
                <a:spcPct val="90000"/>
              </a:lnSpc>
            </a:pPr>
            <a:r>
              <a:rPr lang="tr-TR" sz="2400" b="1" i="1" dirty="0"/>
              <a:t>Roman:</a:t>
            </a:r>
            <a:r>
              <a:rPr lang="tr-TR" sz="2400" dirty="0"/>
              <a:t> İnce </a:t>
            </a:r>
            <a:r>
              <a:rPr lang="tr-TR" sz="2400" dirty="0" err="1"/>
              <a:t>Memed</a:t>
            </a:r>
            <a:r>
              <a:rPr lang="tr-TR" sz="2400" dirty="0"/>
              <a:t>, Yer Demir Gök Bakır, Demirciler Çarşısı Cinayeti, Orta Direk, Teneke, Yılanı Öldürseler,</a:t>
            </a:r>
          </a:p>
          <a:p>
            <a:pPr>
              <a:lnSpc>
                <a:spcPct val="90000"/>
              </a:lnSpc>
              <a:buFont typeface="Wingdings" pitchFamily="2" charset="2"/>
              <a:buNone/>
            </a:pPr>
            <a:r>
              <a:rPr lang="tr-TR" sz="2400" dirty="0"/>
              <a:t>Yusufçuk Yusuf</a:t>
            </a:r>
          </a:p>
          <a:p>
            <a:pPr>
              <a:lnSpc>
                <a:spcPct val="90000"/>
              </a:lnSpc>
            </a:pPr>
            <a:r>
              <a:rPr lang="tr-TR" sz="2400" b="1" i="1" dirty="0"/>
              <a:t>Öykü:</a:t>
            </a:r>
            <a:r>
              <a:rPr lang="tr-TR" sz="2400" dirty="0"/>
              <a:t> Sarı Sıcak</a:t>
            </a:r>
          </a:p>
          <a:p>
            <a:pPr>
              <a:lnSpc>
                <a:spcPct val="90000"/>
              </a:lnSpc>
            </a:pPr>
            <a:r>
              <a:rPr lang="tr-TR" sz="2400" b="1" i="1" dirty="0"/>
              <a:t>Röportaj:</a:t>
            </a:r>
            <a:r>
              <a:rPr lang="tr-TR" sz="2400" dirty="0"/>
              <a:t> Bu Diyar Baştan Başa</a:t>
            </a:r>
          </a:p>
          <a:p>
            <a:pPr>
              <a:lnSpc>
                <a:spcPct val="90000"/>
              </a:lnSpc>
            </a:pPr>
            <a:r>
              <a:rPr lang="tr-TR" sz="2400" b="1" i="1" dirty="0"/>
              <a:t>Derleme </a:t>
            </a:r>
            <a:r>
              <a:rPr lang="tr-TR" sz="2400" dirty="0"/>
              <a:t>(Özgün Anlatı): Üç Anadolu Efsanesi</a:t>
            </a:r>
          </a:p>
          <a:p>
            <a:pPr>
              <a:lnSpc>
                <a:spcPct val="90000"/>
              </a:lnSpc>
            </a:pPr>
            <a:endParaRPr lang="tr-TR" sz="2400" dirty="0"/>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61443" name="Rectangle 3"/>
          <p:cNvSpPr>
            <a:spLocks noGrp="1" noChangeArrowheads="1"/>
          </p:cNvSpPr>
          <p:nvPr>
            <p:ph type="body" idx="4294967295"/>
          </p:nvPr>
        </p:nvSpPr>
        <p:spPr>
          <a:xfrm>
            <a:off x="571472" y="928670"/>
            <a:ext cx="7019925" cy="7029450"/>
          </a:xfrm>
        </p:spPr>
        <p:txBody>
          <a:bodyPr/>
          <a:lstStyle/>
          <a:p>
            <a:pPr>
              <a:buFont typeface="Wingdings" pitchFamily="2" charset="2"/>
              <a:buNone/>
            </a:pPr>
            <a:r>
              <a:rPr lang="tr-TR" sz="2800" b="1" i="1" dirty="0"/>
              <a:t>BEHÇET NECATİGİL (1916—1979)</a:t>
            </a:r>
          </a:p>
          <a:p>
            <a:r>
              <a:rPr lang="tr-TR" sz="2800" dirty="0"/>
              <a:t> Cumhuriyet dönemi Türk şiirinde kendi çizgisini yaratmış şairlerdendir.</a:t>
            </a:r>
          </a:p>
          <a:p>
            <a:r>
              <a:rPr lang="tr-TR" sz="2800" dirty="0"/>
              <a:t> Heceyi kullandığı şiirleri olmakla birlikte ağırlıklı olarak serbest şiirler yazmıştır.</a:t>
            </a:r>
          </a:p>
          <a:p>
            <a:r>
              <a:rPr lang="tr-TR" sz="2800" dirty="0"/>
              <a:t> Şiir geleneğinden ustaca esinlenmeyi bilen söyleyişi rahat, samımı bir şiiri vardır.</a:t>
            </a:r>
          </a:p>
          <a:p>
            <a:r>
              <a:rPr lang="tr-TR" sz="2800" dirty="0"/>
              <a:t> Büyük kentte yaşayan orta tabaka insanının yaşantısını, bunalımlarını, ev-aile sorunlarını, geçim sıkıntısını işlemiştir.</a:t>
            </a:r>
          </a:p>
          <a:p>
            <a:r>
              <a:rPr lang="tr-TR" sz="2800" dirty="0"/>
              <a:t> Şiirleri kadar radyo oyunları da önemlidir.</a:t>
            </a:r>
          </a:p>
          <a:p>
            <a:endParaRPr lang="tr-TR" sz="2800" dirty="0"/>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62467" name="Rectangle 3"/>
          <p:cNvSpPr>
            <a:spLocks noGrp="1" noChangeArrowheads="1"/>
          </p:cNvSpPr>
          <p:nvPr>
            <p:ph type="body" idx="4294967295"/>
          </p:nvPr>
        </p:nvSpPr>
        <p:spPr>
          <a:xfrm>
            <a:off x="571472" y="1142984"/>
            <a:ext cx="6948487" cy="6858000"/>
          </a:xfrm>
        </p:spPr>
        <p:txBody>
          <a:bodyPr/>
          <a:lstStyle/>
          <a:p>
            <a:pPr>
              <a:buFont typeface="Wingdings" pitchFamily="2" charset="2"/>
              <a:buNone/>
            </a:pPr>
            <a:r>
              <a:rPr lang="tr-TR" b="1" i="1" dirty="0"/>
              <a:t>ESERLERİ:</a:t>
            </a:r>
          </a:p>
          <a:p>
            <a:r>
              <a:rPr lang="tr-TR" b="1" i="1" dirty="0"/>
              <a:t>Şiir:</a:t>
            </a:r>
            <a:r>
              <a:rPr lang="tr-TR" dirty="0"/>
              <a:t> Kapalıçarşı, Evler, Divançe, Arada, Çevre, Eski Toprak</a:t>
            </a:r>
          </a:p>
          <a:p>
            <a:r>
              <a:rPr lang="tr-TR" b="1" i="1" dirty="0"/>
              <a:t>Radyo Oyunu:</a:t>
            </a:r>
            <a:r>
              <a:rPr lang="tr-TR" dirty="0"/>
              <a:t> Yıldızlara Bakmak, Uç Turunçlar</a:t>
            </a:r>
          </a:p>
          <a:p>
            <a:r>
              <a:rPr lang="tr-TR" b="1" i="1" dirty="0"/>
              <a:t>Araştırma-biyografi:</a:t>
            </a:r>
            <a:r>
              <a:rPr lang="tr-TR" dirty="0"/>
              <a:t> Edebiyatımızda İsimler Sözlüğü</a:t>
            </a:r>
          </a:p>
          <a:p>
            <a:r>
              <a:rPr lang="tr-TR" b="1" i="1" dirty="0"/>
              <a:t>Araştırma:</a:t>
            </a:r>
            <a:r>
              <a:rPr lang="tr-TR" dirty="0"/>
              <a:t> Edebiyatımızda Eserler Sözlüğü</a:t>
            </a:r>
          </a:p>
          <a:p>
            <a:endParaRPr lang="tr-TR" dirty="0"/>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63491" name="Rectangle 3"/>
          <p:cNvSpPr>
            <a:spLocks noGrp="1" noChangeArrowheads="1"/>
          </p:cNvSpPr>
          <p:nvPr>
            <p:ph type="body" idx="4294967295"/>
          </p:nvPr>
        </p:nvSpPr>
        <p:spPr>
          <a:xfrm>
            <a:off x="500034" y="1000108"/>
            <a:ext cx="6948487" cy="6858000"/>
          </a:xfrm>
        </p:spPr>
        <p:txBody>
          <a:bodyPr>
            <a:normAutofit/>
          </a:bodyPr>
          <a:lstStyle/>
          <a:p>
            <a:pPr>
              <a:lnSpc>
                <a:spcPct val="80000"/>
              </a:lnSpc>
              <a:buFont typeface="Wingdings" pitchFamily="2" charset="2"/>
              <a:buNone/>
            </a:pPr>
            <a:r>
              <a:rPr lang="tr-TR" sz="2400" b="1" i="1" dirty="0"/>
              <a:t>CAHİT SITKI TARANCI (1910— 1956)</a:t>
            </a:r>
          </a:p>
          <a:p>
            <a:pPr>
              <a:lnSpc>
                <a:spcPct val="80000"/>
              </a:lnSpc>
            </a:pPr>
            <a:r>
              <a:rPr lang="tr-TR" sz="2400" dirty="0"/>
              <a:t> Otuz Beş Yaş, Desem ki ve Gün Eksilmesin Penceremden şiirleriyle tanınır.</a:t>
            </a:r>
          </a:p>
          <a:p>
            <a:pPr>
              <a:lnSpc>
                <a:spcPct val="80000"/>
              </a:lnSpc>
            </a:pPr>
            <a:r>
              <a:rPr lang="tr-TR" sz="2400" dirty="0"/>
              <a:t> Şiirlerinin çoğunda ölüm konusunu işlemiştir.</a:t>
            </a:r>
          </a:p>
          <a:p>
            <a:pPr>
              <a:lnSpc>
                <a:spcPct val="80000"/>
              </a:lnSpc>
            </a:pPr>
            <a:r>
              <a:rPr lang="tr-TR" sz="2400" dirty="0"/>
              <a:t> Romantizm ve sembolizmden etkilenmiştir.</a:t>
            </a:r>
          </a:p>
          <a:p>
            <a:pPr>
              <a:lnSpc>
                <a:spcPct val="80000"/>
              </a:lnSpc>
            </a:pPr>
            <a:r>
              <a:rPr lang="tr-TR" sz="2400" dirty="0"/>
              <a:t> Hece ölçüsüyle yazdığı şiirleri de serbest şiirleri de vardır.</a:t>
            </a:r>
          </a:p>
          <a:p>
            <a:pPr>
              <a:lnSpc>
                <a:spcPct val="80000"/>
              </a:lnSpc>
            </a:pPr>
            <a:r>
              <a:rPr lang="tr-TR" sz="2400" dirty="0"/>
              <a:t> Şiirde biçime, kafiyeye ve ahenge önem vermiştir.</a:t>
            </a:r>
          </a:p>
          <a:p>
            <a:pPr>
              <a:lnSpc>
                <a:spcPct val="80000"/>
              </a:lnSpc>
            </a:pPr>
            <a:endParaRPr lang="tr-TR" sz="2400" dirty="0"/>
          </a:p>
          <a:p>
            <a:pPr>
              <a:lnSpc>
                <a:spcPct val="80000"/>
              </a:lnSpc>
              <a:buFont typeface="Wingdings" pitchFamily="2" charset="2"/>
              <a:buNone/>
            </a:pPr>
            <a:r>
              <a:rPr lang="tr-TR" sz="2400" b="1" i="1" dirty="0"/>
              <a:t>ESERLERİ:</a:t>
            </a:r>
          </a:p>
          <a:p>
            <a:pPr>
              <a:lnSpc>
                <a:spcPct val="80000"/>
              </a:lnSpc>
            </a:pPr>
            <a:r>
              <a:rPr lang="tr-TR" sz="2400" b="1" i="1" dirty="0"/>
              <a:t>Şiir:</a:t>
            </a:r>
            <a:r>
              <a:rPr lang="tr-TR" sz="2400" dirty="0"/>
              <a:t> Otuz Beş Yaş, Düşten Güzel, Ömrümde Sükut, Sonrası</a:t>
            </a:r>
          </a:p>
          <a:p>
            <a:pPr>
              <a:lnSpc>
                <a:spcPct val="80000"/>
              </a:lnSpc>
            </a:pPr>
            <a:r>
              <a:rPr lang="tr-TR" sz="2400" b="1" i="1" dirty="0"/>
              <a:t>Mektup:</a:t>
            </a:r>
            <a:r>
              <a:rPr lang="tr-TR" sz="2400" dirty="0"/>
              <a:t> Ziya’ya Mektuplar</a:t>
            </a:r>
          </a:p>
          <a:p>
            <a:pPr>
              <a:lnSpc>
                <a:spcPct val="80000"/>
              </a:lnSpc>
            </a:pPr>
            <a:endParaRPr lang="tr-TR" sz="2400" dirty="0"/>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64515" name="Rectangle 3"/>
          <p:cNvSpPr>
            <a:spLocks noGrp="1" noChangeArrowheads="1"/>
          </p:cNvSpPr>
          <p:nvPr>
            <p:ph type="body" idx="4294967295"/>
          </p:nvPr>
        </p:nvSpPr>
        <p:spPr>
          <a:xfrm>
            <a:off x="571472" y="1071546"/>
            <a:ext cx="6948487" cy="6858000"/>
          </a:xfrm>
        </p:spPr>
        <p:txBody>
          <a:bodyPr/>
          <a:lstStyle/>
          <a:p>
            <a:pPr>
              <a:buFont typeface="Wingdings" pitchFamily="2" charset="2"/>
              <a:buNone/>
            </a:pPr>
            <a:r>
              <a:rPr lang="tr-TR" b="1" i="1" dirty="0"/>
              <a:t>AHMET KUTSİ TECER (1901 — 1967)</a:t>
            </a:r>
          </a:p>
          <a:p>
            <a:r>
              <a:rPr lang="tr-TR" dirty="0"/>
              <a:t> “Neredesin?” şiiriyle tanınmış ve sevilmiştir.</a:t>
            </a:r>
          </a:p>
          <a:p>
            <a:r>
              <a:rPr lang="tr-TR" dirty="0"/>
              <a:t> Şair ve oyun yazarıdır.</a:t>
            </a:r>
          </a:p>
          <a:p>
            <a:r>
              <a:rPr lang="tr-TR" dirty="0"/>
              <a:t>Halk şiiri geleneğine bağlı bir şairidir; Aşık Veysel’i edebiyat dünyamıza o tanıtmıştır.</a:t>
            </a:r>
          </a:p>
          <a:p>
            <a:pPr>
              <a:buFont typeface="Wingdings" pitchFamily="2" charset="2"/>
              <a:buNone/>
            </a:pPr>
            <a:r>
              <a:rPr lang="tr-TR" b="1" i="1" dirty="0"/>
              <a:t>ESERLERİ:</a:t>
            </a:r>
          </a:p>
          <a:p>
            <a:r>
              <a:rPr lang="tr-TR" b="1" i="1" dirty="0"/>
              <a:t>Şiir:</a:t>
            </a:r>
            <a:r>
              <a:rPr lang="tr-TR" dirty="0"/>
              <a:t> Şiirler</a:t>
            </a:r>
          </a:p>
          <a:p>
            <a:r>
              <a:rPr lang="tr-TR" b="1" i="1" dirty="0"/>
              <a:t>Oyunları:</a:t>
            </a:r>
            <a:r>
              <a:rPr lang="tr-TR" dirty="0"/>
              <a:t> Koçyiğit Köroğlu, </a:t>
            </a:r>
            <a:r>
              <a:rPr lang="tr-TR" dirty="0" err="1"/>
              <a:t>Köşebaşı</a:t>
            </a:r>
            <a:endParaRPr lang="tr-TR" dirty="0"/>
          </a:p>
          <a:p>
            <a:endParaRPr lang="tr-TR" dirty="0"/>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65539" name="Rectangle 3"/>
          <p:cNvSpPr>
            <a:spLocks noGrp="1" noChangeArrowheads="1"/>
          </p:cNvSpPr>
          <p:nvPr>
            <p:ph type="body" idx="4294967295"/>
          </p:nvPr>
        </p:nvSpPr>
        <p:spPr>
          <a:xfrm>
            <a:off x="642910" y="1214422"/>
            <a:ext cx="6948487" cy="6858000"/>
          </a:xfrm>
        </p:spPr>
        <p:txBody>
          <a:bodyPr/>
          <a:lstStyle/>
          <a:p>
            <a:pPr>
              <a:buFont typeface="Wingdings" pitchFamily="2" charset="2"/>
              <a:buNone/>
            </a:pPr>
            <a:r>
              <a:rPr lang="tr-TR" b="1" i="1" dirty="0"/>
              <a:t>SABAHATTİN EYÜBOĞLU (1908— 1973)</a:t>
            </a:r>
          </a:p>
          <a:p>
            <a:r>
              <a:rPr lang="tr-TR" dirty="0"/>
              <a:t> Deneme ustalarındadır.</a:t>
            </a:r>
          </a:p>
          <a:p>
            <a:r>
              <a:rPr lang="tr-TR" dirty="0"/>
              <a:t> Araştırma ve incelemeleri de vardır.</a:t>
            </a:r>
          </a:p>
          <a:p>
            <a:pPr>
              <a:buFont typeface="Wingdings" pitchFamily="2" charset="2"/>
              <a:buNone/>
            </a:pPr>
            <a:r>
              <a:rPr lang="tr-TR" b="1" i="1" dirty="0"/>
              <a:t>ESERLERİ:</a:t>
            </a:r>
          </a:p>
          <a:p>
            <a:r>
              <a:rPr lang="tr-TR" b="1" i="1" dirty="0"/>
              <a:t>Deneme:</a:t>
            </a:r>
            <a:r>
              <a:rPr lang="tr-TR" dirty="0"/>
              <a:t> Mavi ve Kara, Sanat Üzerine Denemeler</a:t>
            </a:r>
          </a:p>
          <a:p>
            <a:endParaRPr lang="tr-TR" dirty="0"/>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66563" name="Rectangle 3"/>
          <p:cNvSpPr>
            <a:spLocks noGrp="1" noChangeArrowheads="1"/>
          </p:cNvSpPr>
          <p:nvPr>
            <p:ph type="body" idx="4294967295"/>
          </p:nvPr>
        </p:nvSpPr>
        <p:spPr>
          <a:xfrm>
            <a:off x="642910" y="1214422"/>
            <a:ext cx="6948487" cy="6858000"/>
          </a:xfrm>
        </p:spPr>
        <p:txBody>
          <a:bodyPr/>
          <a:lstStyle/>
          <a:p>
            <a:pPr>
              <a:lnSpc>
                <a:spcPct val="90000"/>
              </a:lnSpc>
              <a:buFont typeface="Wingdings" pitchFamily="2" charset="2"/>
              <a:buNone/>
            </a:pPr>
            <a:r>
              <a:rPr lang="tr-TR" b="1" i="1" dirty="0"/>
              <a:t>CAHİT KULEBI (1917— 1997)</a:t>
            </a:r>
          </a:p>
          <a:p>
            <a:pPr>
              <a:lnSpc>
                <a:spcPct val="90000"/>
              </a:lnSpc>
            </a:pPr>
            <a:r>
              <a:rPr lang="tr-TR" dirty="0"/>
              <a:t> “Hikaye” şiiriyle tanınmış ve sevilmiştir.</a:t>
            </a:r>
          </a:p>
          <a:p>
            <a:pPr>
              <a:lnSpc>
                <a:spcPct val="90000"/>
              </a:lnSpc>
            </a:pPr>
            <a:r>
              <a:rPr lang="tr-TR" dirty="0"/>
              <a:t> Aşık edebiyatı geleneğinden beslendiği ve Anadolu’yu anlattığı kendine has bir şiir </a:t>
            </a:r>
            <a:r>
              <a:rPr lang="tr-TR" dirty="0" err="1"/>
              <a:t>cizgisi</a:t>
            </a:r>
            <a:r>
              <a:rPr lang="tr-TR" dirty="0"/>
              <a:t> vardır.</a:t>
            </a:r>
          </a:p>
          <a:p>
            <a:pPr>
              <a:lnSpc>
                <a:spcPct val="90000"/>
              </a:lnSpc>
            </a:pPr>
            <a:r>
              <a:rPr lang="tr-TR" dirty="0"/>
              <a:t> Serbest şiirler yazmıştır.</a:t>
            </a:r>
          </a:p>
          <a:p>
            <a:pPr>
              <a:lnSpc>
                <a:spcPct val="90000"/>
              </a:lnSpc>
            </a:pPr>
            <a:r>
              <a:rPr lang="tr-TR" dirty="0"/>
              <a:t> Yurt ve doğa sevgisi, aşk, Kurtuluş Savaşı, yalnızlık başlıca konularıdır,</a:t>
            </a:r>
          </a:p>
          <a:p>
            <a:pPr>
              <a:lnSpc>
                <a:spcPct val="90000"/>
              </a:lnSpc>
              <a:buFont typeface="Wingdings" pitchFamily="2" charset="2"/>
              <a:buNone/>
            </a:pPr>
            <a:r>
              <a:rPr lang="tr-TR" b="1" i="1" dirty="0"/>
              <a:t>ESERLERİ:</a:t>
            </a:r>
          </a:p>
          <a:p>
            <a:pPr>
              <a:lnSpc>
                <a:spcPct val="90000"/>
              </a:lnSpc>
            </a:pPr>
            <a:r>
              <a:rPr lang="tr-TR" b="1" i="1" dirty="0"/>
              <a:t>Şiir:</a:t>
            </a:r>
            <a:r>
              <a:rPr lang="tr-TR" dirty="0"/>
              <a:t> Atatürk Kurtuluş Savaşı’nda, Yeşeren Otlar, Türk Mavisi</a:t>
            </a:r>
          </a:p>
          <a:p>
            <a:pPr>
              <a:lnSpc>
                <a:spcPct val="90000"/>
              </a:lnSpc>
            </a:pPr>
            <a:endParaRPr lang="tr-TR"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23555" name="Rectangle 3"/>
          <p:cNvSpPr>
            <a:spLocks noGrp="1" noChangeArrowheads="1"/>
          </p:cNvSpPr>
          <p:nvPr>
            <p:ph type="body" idx="4294967295"/>
          </p:nvPr>
        </p:nvSpPr>
        <p:spPr>
          <a:xfrm>
            <a:off x="285721" y="1428736"/>
            <a:ext cx="8858280" cy="5429264"/>
          </a:xfrm>
        </p:spPr>
        <p:txBody>
          <a:bodyPr>
            <a:normAutofit/>
          </a:bodyPr>
          <a:lstStyle/>
          <a:p>
            <a:pPr>
              <a:lnSpc>
                <a:spcPct val="90000"/>
              </a:lnSpc>
            </a:pPr>
            <a:r>
              <a:rPr lang="tr-TR" dirty="0"/>
              <a:t> Roman ve hikayelerde toplumsal ve kültürel farklılıklar, ülke ve toplum sorunları, Kurtuluş Savaşı, eski-yeni çatışması, köy ve kasaba insanın çelişkileri, tarihi konular, yanlış Batılılaşma konuları ağırlıkla işlenmiştir.</a:t>
            </a:r>
          </a:p>
          <a:p>
            <a:pPr>
              <a:lnSpc>
                <a:spcPct val="90000"/>
              </a:lnSpc>
            </a:pPr>
            <a:r>
              <a:rPr lang="tr-TR" dirty="0"/>
              <a:t> Tiyatro, yeni Cumhuriyetin ilkelerini halka aktarmada bir araç olarak hızla yaygınlaşmaya başlamıştır; çocuk tiyatrosu çalışmaları yapılmış, kadınlar sahnede daha çok yer almaya başlamış, Devlet Konservatuarı açılmıştır.</a:t>
            </a:r>
          </a:p>
          <a:p>
            <a:pPr>
              <a:lnSpc>
                <a:spcPct val="90000"/>
              </a:lnSpc>
            </a:pPr>
            <a:r>
              <a:rPr lang="tr-TR" dirty="0"/>
              <a:t> Deneme, eleştiri, edebiyat tarihi alanlarında Cumhuriyet döneminde büyük ilerlemeler kaydedilir, önemli eserler verilir.</a:t>
            </a:r>
          </a:p>
          <a:p>
            <a:pPr>
              <a:lnSpc>
                <a:spcPct val="90000"/>
              </a:lnSpc>
            </a:pPr>
            <a:endParaRPr lang="tr-TR" dirty="0"/>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67587" name="Rectangle 3"/>
          <p:cNvSpPr>
            <a:spLocks noGrp="1" noChangeArrowheads="1"/>
          </p:cNvSpPr>
          <p:nvPr>
            <p:ph type="body" idx="4294967295"/>
          </p:nvPr>
        </p:nvSpPr>
        <p:spPr>
          <a:xfrm>
            <a:off x="571472" y="1071546"/>
            <a:ext cx="6948487" cy="7316788"/>
          </a:xfrm>
        </p:spPr>
        <p:txBody>
          <a:bodyPr>
            <a:normAutofit/>
          </a:bodyPr>
          <a:lstStyle/>
          <a:p>
            <a:pPr>
              <a:lnSpc>
                <a:spcPct val="80000"/>
              </a:lnSpc>
              <a:buFont typeface="Wingdings" pitchFamily="2" charset="2"/>
              <a:buNone/>
            </a:pPr>
            <a:r>
              <a:rPr lang="tr-TR" sz="2000" b="1" i="1" dirty="0"/>
              <a:t>FAZIL HÜSNÜ </a:t>
            </a:r>
            <a:r>
              <a:rPr lang="tr-TR" sz="2000" b="1" i="1" dirty="0" smtClean="0"/>
              <a:t>DAĞLARCA</a:t>
            </a:r>
          </a:p>
          <a:p>
            <a:pPr>
              <a:lnSpc>
                <a:spcPct val="80000"/>
              </a:lnSpc>
              <a:buFont typeface="Wingdings" pitchFamily="2" charset="2"/>
              <a:buNone/>
            </a:pPr>
            <a:endParaRPr lang="tr-TR" sz="2000" b="1" i="1" dirty="0"/>
          </a:p>
          <a:p>
            <a:pPr>
              <a:lnSpc>
                <a:spcPct val="80000"/>
              </a:lnSpc>
            </a:pPr>
            <a:r>
              <a:rPr lang="tr-TR" sz="2000" dirty="0"/>
              <a:t> Şiire hece ölçüsüyle başladı, serbest şiire geçti.</a:t>
            </a:r>
          </a:p>
          <a:p>
            <a:pPr>
              <a:lnSpc>
                <a:spcPct val="80000"/>
              </a:lnSpc>
            </a:pPr>
            <a:r>
              <a:rPr lang="tr-TR" sz="2000" dirty="0"/>
              <a:t> Çocuk ve Allah kitabıyla ün kazandı.</a:t>
            </a:r>
          </a:p>
          <a:p>
            <a:pPr>
              <a:lnSpc>
                <a:spcPct val="80000"/>
              </a:lnSpc>
            </a:pPr>
            <a:r>
              <a:rPr lang="tr-TR" sz="2000" dirty="0"/>
              <a:t> Biçim, içerik ve söyleyişte sağladığı uyumla dikkat çekti.</a:t>
            </a:r>
          </a:p>
          <a:p>
            <a:pPr>
              <a:lnSpc>
                <a:spcPct val="80000"/>
              </a:lnSpc>
            </a:pPr>
            <a:r>
              <a:rPr lang="tr-TR" sz="2000" dirty="0"/>
              <a:t> Hayal gücünü öne çıkardığı imgeli ilk şiirlerinden sonra, aklı öne çıkardığı şiirler yazmıştır.</a:t>
            </a:r>
          </a:p>
          <a:p>
            <a:pPr>
              <a:lnSpc>
                <a:spcPct val="80000"/>
              </a:lnSpc>
            </a:pPr>
            <a:r>
              <a:rPr lang="tr-TR" sz="2000" dirty="0"/>
              <a:t> Kırkı aşkın eseriyle Türk şiirinin en verimli şairidir.</a:t>
            </a:r>
          </a:p>
          <a:p>
            <a:pPr>
              <a:lnSpc>
                <a:spcPct val="80000"/>
              </a:lnSpc>
            </a:pPr>
            <a:r>
              <a:rPr lang="tr-TR" sz="2000" dirty="0"/>
              <a:t> Tür, biçim ve içerik bakımından kendini sürekli yenilemiş, kendine özgü bir şiir dili yaratmıştır.</a:t>
            </a:r>
          </a:p>
          <a:p>
            <a:pPr>
              <a:lnSpc>
                <a:spcPct val="80000"/>
              </a:lnSpc>
            </a:pPr>
            <a:r>
              <a:rPr lang="tr-TR" sz="2000" dirty="0"/>
              <a:t> Hemen hemen her konuda şiir yazmıştır.</a:t>
            </a:r>
          </a:p>
          <a:p>
            <a:pPr>
              <a:lnSpc>
                <a:spcPct val="80000"/>
              </a:lnSpc>
            </a:pPr>
            <a:r>
              <a:rPr lang="tr-TR" sz="2000" dirty="0"/>
              <a:t> Yerli-yabancı hiçbir akımdan etkilenmeden klasiği ve çağdaşı kaynaştırdığı özgün bir şair olmuştur.</a:t>
            </a:r>
          </a:p>
          <a:p>
            <a:pPr>
              <a:lnSpc>
                <a:spcPct val="80000"/>
              </a:lnSpc>
            </a:pPr>
            <a:r>
              <a:rPr lang="tr-TR" sz="2000" dirty="0"/>
              <a:t> “Türkçem benim ses bayrağım.” dizesiyle Türkçeye olan sevgisini anlatmıştır.</a:t>
            </a:r>
          </a:p>
          <a:p>
            <a:pPr>
              <a:lnSpc>
                <a:spcPct val="80000"/>
              </a:lnSpc>
            </a:pPr>
            <a:r>
              <a:rPr lang="tr-TR" sz="2000" dirty="0"/>
              <a:t>Destan tarzında şiirler de felsefi, link, toplumcu şiirler de yazmıştır.</a:t>
            </a:r>
          </a:p>
          <a:p>
            <a:pPr>
              <a:lnSpc>
                <a:spcPct val="80000"/>
              </a:lnSpc>
            </a:pPr>
            <a:endParaRPr lang="tr-TR" sz="2000" dirty="0"/>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68611" name="Rectangle 3"/>
          <p:cNvSpPr>
            <a:spLocks noGrp="1" noChangeArrowheads="1"/>
          </p:cNvSpPr>
          <p:nvPr>
            <p:ph type="body" idx="4294967295"/>
          </p:nvPr>
        </p:nvSpPr>
        <p:spPr>
          <a:xfrm>
            <a:off x="500034" y="1214422"/>
            <a:ext cx="6948487" cy="6858000"/>
          </a:xfrm>
        </p:spPr>
        <p:txBody>
          <a:bodyPr/>
          <a:lstStyle/>
          <a:p>
            <a:pPr>
              <a:buFont typeface="Wingdings" pitchFamily="2" charset="2"/>
              <a:buNone/>
            </a:pPr>
            <a:endParaRPr lang="tr-TR" dirty="0"/>
          </a:p>
          <a:p>
            <a:pPr>
              <a:buFont typeface="Wingdings" pitchFamily="2" charset="2"/>
              <a:buNone/>
            </a:pPr>
            <a:r>
              <a:rPr lang="tr-TR" b="1" i="1" dirty="0"/>
              <a:t>ESERLERİ:</a:t>
            </a:r>
          </a:p>
          <a:p>
            <a:r>
              <a:rPr lang="tr-TR" b="1" i="1" dirty="0"/>
              <a:t>Şiir:</a:t>
            </a:r>
            <a:r>
              <a:rPr lang="tr-TR" dirty="0"/>
              <a:t> Havaya Çizilen Dünya, Çocuk ve Allah, Üç Şehitler Destanı, Gazi Mustafa Kemal Atatürk, İstiklal Savaşı, Sivaslı Karınca, İstanbul Fetih Destanı, Anıtkabir, Mevlana’da Olmak, Tük Olmak, Çanakkale Destanı, Vietnam Savaşımız, Hiroşima, Nötron Bombası, Malazgirt Ululaması, Yazıları Seven Ayı (Çocuk Şiirleri), Yunus Emre’de Olmak</a:t>
            </a:r>
          </a:p>
          <a:p>
            <a:endParaRPr lang="tr-TR" dirty="0"/>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69635" name="Rectangle 3"/>
          <p:cNvSpPr>
            <a:spLocks noGrp="1" noChangeArrowheads="1"/>
          </p:cNvSpPr>
          <p:nvPr>
            <p:ph type="body" idx="4294967295"/>
          </p:nvPr>
        </p:nvSpPr>
        <p:spPr>
          <a:xfrm>
            <a:off x="571472" y="1000108"/>
            <a:ext cx="6948487" cy="6858000"/>
          </a:xfrm>
        </p:spPr>
        <p:txBody>
          <a:bodyPr>
            <a:normAutofit/>
          </a:bodyPr>
          <a:lstStyle/>
          <a:p>
            <a:pPr>
              <a:lnSpc>
                <a:spcPct val="80000"/>
              </a:lnSpc>
              <a:buFont typeface="Wingdings" pitchFamily="2" charset="2"/>
              <a:buNone/>
            </a:pPr>
            <a:r>
              <a:rPr lang="tr-TR" sz="2000" b="1" i="1" dirty="0"/>
              <a:t>MEMDUH ŞEVKET ESENDAL (1883— 1952)</a:t>
            </a:r>
          </a:p>
          <a:p>
            <a:pPr>
              <a:lnSpc>
                <a:spcPct val="80000"/>
              </a:lnSpc>
            </a:pPr>
            <a:r>
              <a:rPr lang="tr-TR" sz="2000" dirty="0"/>
              <a:t>Durum — kesit (Çehov Tarzı) öykücülüğünün ilk ustasıdır.</a:t>
            </a:r>
          </a:p>
          <a:p>
            <a:pPr>
              <a:lnSpc>
                <a:spcPct val="80000"/>
              </a:lnSpc>
            </a:pPr>
            <a:r>
              <a:rPr lang="tr-TR" sz="2000" dirty="0"/>
              <a:t>Halkın içinden kişileri (memur, esnaf), onların önemsiz görünen davranışlarını konu edinmiştir.</a:t>
            </a:r>
          </a:p>
          <a:p>
            <a:pPr>
              <a:lnSpc>
                <a:spcPct val="80000"/>
              </a:lnSpc>
            </a:pPr>
            <a:r>
              <a:rPr lang="tr-TR" sz="2000" dirty="0"/>
              <a:t> Halkı, iyi ve kötü yönleriyle, onları sevdirerek anlatmıştır.</a:t>
            </a:r>
          </a:p>
          <a:p>
            <a:pPr>
              <a:lnSpc>
                <a:spcPct val="80000"/>
              </a:lnSpc>
            </a:pPr>
            <a:r>
              <a:rPr lang="tr-TR" sz="2000" dirty="0"/>
              <a:t> Sade, süssüz, kısa cümlelerle kurulmuş, yumuşak bir dili vardır.</a:t>
            </a:r>
          </a:p>
          <a:p>
            <a:pPr>
              <a:lnSpc>
                <a:spcPct val="80000"/>
              </a:lnSpc>
            </a:pPr>
            <a:r>
              <a:rPr lang="tr-TR" sz="2000" dirty="0"/>
              <a:t> Toplumun çektiği sıkıntıları, sorunları abartmadan ve umutsuzluğa düşürmeden göz önüne sermiştir.</a:t>
            </a:r>
          </a:p>
          <a:p>
            <a:pPr>
              <a:lnSpc>
                <a:spcPct val="80000"/>
              </a:lnSpc>
            </a:pPr>
            <a:r>
              <a:rPr lang="tr-TR" sz="2000" dirty="0"/>
              <a:t> Haşmet </a:t>
            </a:r>
            <a:r>
              <a:rPr lang="tr-TR" sz="2000" dirty="0" err="1"/>
              <a:t>Gülkokan</a:t>
            </a:r>
            <a:r>
              <a:rPr lang="tr-TR" sz="2000" dirty="0"/>
              <a:t> ve Komiser hikayeleriyle sevilmiştir.</a:t>
            </a:r>
          </a:p>
          <a:p>
            <a:pPr>
              <a:lnSpc>
                <a:spcPct val="80000"/>
              </a:lnSpc>
              <a:buFont typeface="Wingdings" pitchFamily="2" charset="2"/>
              <a:buNone/>
            </a:pPr>
            <a:r>
              <a:rPr lang="tr-TR" sz="2000" b="1" i="1" dirty="0"/>
              <a:t>ESERLERİ:</a:t>
            </a:r>
          </a:p>
          <a:p>
            <a:pPr>
              <a:lnSpc>
                <a:spcPct val="80000"/>
              </a:lnSpc>
            </a:pPr>
            <a:r>
              <a:rPr lang="tr-TR" sz="2000" b="1" i="1" dirty="0"/>
              <a:t>Hikaye:</a:t>
            </a:r>
            <a:r>
              <a:rPr lang="tr-TR" sz="2000" dirty="0"/>
              <a:t> Otlakçı, Mendil Altında, Temiz Sevgiler, Ev Ona Yakıştı</a:t>
            </a:r>
          </a:p>
          <a:p>
            <a:pPr>
              <a:lnSpc>
                <a:spcPct val="80000"/>
              </a:lnSpc>
            </a:pPr>
            <a:r>
              <a:rPr lang="tr-TR" sz="2000" b="1" i="1" dirty="0"/>
              <a:t>Roman:</a:t>
            </a:r>
            <a:r>
              <a:rPr lang="tr-TR" sz="2000" dirty="0"/>
              <a:t> Ayaşlı ve Kiracıları, Miras</a:t>
            </a:r>
          </a:p>
          <a:p>
            <a:pPr>
              <a:lnSpc>
                <a:spcPct val="80000"/>
              </a:lnSpc>
            </a:pPr>
            <a:endParaRPr lang="tr-TR" sz="2000" dirty="0"/>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70659" name="Rectangle 3"/>
          <p:cNvSpPr>
            <a:spLocks noGrp="1" noChangeArrowheads="1"/>
          </p:cNvSpPr>
          <p:nvPr>
            <p:ph type="body" idx="4294967295"/>
          </p:nvPr>
        </p:nvSpPr>
        <p:spPr>
          <a:xfrm>
            <a:off x="500034" y="1071546"/>
            <a:ext cx="6948487" cy="6669087"/>
          </a:xfrm>
        </p:spPr>
        <p:txBody>
          <a:bodyPr/>
          <a:lstStyle/>
          <a:p>
            <a:pPr>
              <a:buFont typeface="Wingdings" pitchFamily="2" charset="2"/>
              <a:buNone/>
            </a:pPr>
            <a:r>
              <a:rPr lang="tr-TR" b="1" i="1" dirty="0"/>
              <a:t>SAİT FAİK ABASIYANIK (1906 —1954)</a:t>
            </a:r>
          </a:p>
          <a:p>
            <a:r>
              <a:rPr lang="tr-TR" dirty="0"/>
              <a:t> Çağdaş öykücülüğün öncülerindendir.</a:t>
            </a:r>
          </a:p>
          <a:p>
            <a:r>
              <a:rPr lang="tr-TR" dirty="0"/>
              <a:t> Hikayelerinde “konu” ve “olaydan çok “zamandan ve “insan </a:t>
            </a:r>
            <a:r>
              <a:rPr lang="tr-TR" dirty="0" err="1"/>
              <a:t>yaşamı”ndan</a:t>
            </a:r>
            <a:r>
              <a:rPr lang="tr-TR" dirty="0"/>
              <a:t> kesitler öne çıkar.</a:t>
            </a:r>
          </a:p>
          <a:p>
            <a:r>
              <a:rPr lang="tr-TR" dirty="0"/>
              <a:t> </a:t>
            </a:r>
            <a:r>
              <a:rPr lang="tr-TR" dirty="0" err="1"/>
              <a:t>Maupassant</a:t>
            </a:r>
            <a:r>
              <a:rPr lang="tr-TR" dirty="0"/>
              <a:t> tarzından çok Çehov tarzı hikayeye yakındır.</a:t>
            </a:r>
          </a:p>
          <a:p>
            <a:r>
              <a:rPr lang="tr-TR" dirty="0"/>
              <a:t> Genellikle gerçekçi olan yazarın bazı öykülerinde gerçeküstücü öğeler öne çıkar.</a:t>
            </a:r>
          </a:p>
          <a:p>
            <a:endParaRPr lang="tr-TR" dirty="0"/>
          </a:p>
        </p:txBody>
      </p:sp>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71683" name="Rectangle 3"/>
          <p:cNvSpPr>
            <a:spLocks noGrp="1" noChangeArrowheads="1"/>
          </p:cNvSpPr>
          <p:nvPr>
            <p:ph type="body" idx="4294967295"/>
          </p:nvPr>
        </p:nvSpPr>
        <p:spPr>
          <a:xfrm>
            <a:off x="714348" y="1000108"/>
            <a:ext cx="7129462" cy="6858000"/>
          </a:xfrm>
        </p:spPr>
        <p:txBody>
          <a:bodyPr>
            <a:normAutofit/>
          </a:bodyPr>
          <a:lstStyle/>
          <a:p>
            <a:pPr>
              <a:lnSpc>
                <a:spcPct val="80000"/>
              </a:lnSpc>
            </a:pPr>
            <a:r>
              <a:rPr lang="tr-TR" sz="2400" dirty="0"/>
              <a:t>İstanbul, deniz, balık, yoksulluk, avare insanlar, doğa yaşama bağlılığın göstergesi olarak öykülerinde sıkça yer bulur.</a:t>
            </a:r>
          </a:p>
          <a:p>
            <a:pPr>
              <a:lnSpc>
                <a:spcPct val="80000"/>
              </a:lnSpc>
            </a:pPr>
            <a:r>
              <a:rPr lang="tr-TR" sz="2400" dirty="0"/>
              <a:t> Hikayelerini sade bir Türkçeyle yazmıştır.</a:t>
            </a:r>
          </a:p>
          <a:p>
            <a:pPr>
              <a:lnSpc>
                <a:spcPct val="80000"/>
              </a:lnSpc>
              <a:buFont typeface="Wingdings" pitchFamily="2" charset="2"/>
              <a:buNone/>
            </a:pPr>
            <a:endParaRPr lang="tr-TR" sz="2400" dirty="0"/>
          </a:p>
          <a:p>
            <a:pPr>
              <a:lnSpc>
                <a:spcPct val="80000"/>
              </a:lnSpc>
              <a:buFont typeface="Wingdings" pitchFamily="2" charset="2"/>
              <a:buNone/>
            </a:pPr>
            <a:r>
              <a:rPr lang="tr-TR" sz="2400" b="1" i="1" dirty="0"/>
              <a:t>ESERLERİ:</a:t>
            </a:r>
          </a:p>
          <a:p>
            <a:pPr>
              <a:lnSpc>
                <a:spcPct val="80000"/>
              </a:lnSpc>
            </a:pPr>
            <a:r>
              <a:rPr lang="tr-TR" sz="2400" b="1" i="1" dirty="0"/>
              <a:t>Öykü:</a:t>
            </a:r>
            <a:r>
              <a:rPr lang="tr-TR" sz="2400" dirty="0"/>
              <a:t> Semaver, Sarnıç, Mahalle Kahvesi, </a:t>
            </a:r>
            <a:r>
              <a:rPr lang="tr-TR" sz="2400" dirty="0" err="1"/>
              <a:t>Tüneİdeki</a:t>
            </a:r>
            <a:r>
              <a:rPr lang="tr-TR" sz="2400" dirty="0"/>
              <a:t> Çocuk, Şahmerdan, Lüzumsuz Adam, Havada Bulut, Kumpanya, </a:t>
            </a:r>
            <a:r>
              <a:rPr lang="tr-TR" sz="2400" dirty="0" err="1"/>
              <a:t>Alemdağ’da</a:t>
            </a:r>
            <a:r>
              <a:rPr lang="tr-TR" sz="2400" dirty="0"/>
              <a:t> Var Bir Yılan, Son Kuşlar; Az Şekerli</a:t>
            </a:r>
          </a:p>
          <a:p>
            <a:pPr>
              <a:lnSpc>
                <a:spcPct val="80000"/>
              </a:lnSpc>
            </a:pPr>
            <a:r>
              <a:rPr lang="tr-TR" sz="2400" b="1" i="1" dirty="0"/>
              <a:t>Romanları:</a:t>
            </a:r>
            <a:r>
              <a:rPr lang="tr-TR" sz="2400" dirty="0"/>
              <a:t> Medar-ı Maişet Motoru (Sonraki baskıda adı “Birtakım İnsanlar”), Kayıp Aranıyor</a:t>
            </a:r>
          </a:p>
          <a:p>
            <a:pPr>
              <a:lnSpc>
                <a:spcPct val="80000"/>
              </a:lnSpc>
            </a:pPr>
            <a:r>
              <a:rPr lang="tr-TR" sz="2400" b="1" i="1" dirty="0"/>
              <a:t>Şiir:</a:t>
            </a:r>
            <a:r>
              <a:rPr lang="tr-TR" sz="2400" dirty="0"/>
              <a:t> Şimdi Sevişme Vakti</a:t>
            </a:r>
          </a:p>
          <a:p>
            <a:pPr>
              <a:lnSpc>
                <a:spcPct val="80000"/>
              </a:lnSpc>
            </a:pPr>
            <a:r>
              <a:rPr lang="tr-TR" sz="2400" b="1" i="1" dirty="0"/>
              <a:t>Röportaj:</a:t>
            </a:r>
            <a:r>
              <a:rPr lang="tr-TR" sz="2400" dirty="0"/>
              <a:t> Mahkeme Kapısı</a:t>
            </a:r>
          </a:p>
          <a:p>
            <a:pPr>
              <a:lnSpc>
                <a:spcPct val="80000"/>
              </a:lnSpc>
            </a:pPr>
            <a:endParaRPr lang="tr-TR" sz="2400" dirty="0"/>
          </a:p>
        </p:txBody>
      </p:sp>
    </p:spTree>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72707" name="Rectangle 3"/>
          <p:cNvSpPr>
            <a:spLocks noGrp="1" noChangeArrowheads="1"/>
          </p:cNvSpPr>
          <p:nvPr>
            <p:ph type="body" idx="4294967295"/>
          </p:nvPr>
        </p:nvSpPr>
        <p:spPr>
          <a:xfrm>
            <a:off x="571472" y="785794"/>
            <a:ext cx="7129462" cy="6858000"/>
          </a:xfrm>
        </p:spPr>
        <p:txBody>
          <a:bodyPr/>
          <a:lstStyle/>
          <a:p>
            <a:pPr>
              <a:buFont typeface="Wingdings" pitchFamily="2" charset="2"/>
              <a:buNone/>
            </a:pPr>
            <a:r>
              <a:rPr lang="tr-TR" b="1" i="1"/>
              <a:t>HALİKARNAS BALIKÇISI (1886—1973)</a:t>
            </a:r>
          </a:p>
          <a:p>
            <a:r>
              <a:rPr lang="tr-TR"/>
              <a:t> Asıl adı Cevat Şakir Kabaağaçlı’dır.</a:t>
            </a:r>
          </a:p>
          <a:p>
            <a:r>
              <a:rPr lang="tr-TR"/>
              <a:t> Eserlerinde denizi, deniz insanlarını Bodrum’u Ege denizinin efsanelerini anlatmıştır.</a:t>
            </a:r>
          </a:p>
          <a:p>
            <a:r>
              <a:rPr lang="tr-TR"/>
              <a:t> Üslüba ve tekniğe çok önem vermeyen yazarın, şiirsel, destanımsı ve coşkulu bir anlatımı vardır.</a:t>
            </a:r>
          </a:p>
          <a:p>
            <a:r>
              <a:rPr lang="tr-TR"/>
              <a:t> Eski Yunan ve Anadolu uygarlıkları ve mitoloji birikimini de eserlerinde yansıtmıştır.</a:t>
            </a:r>
          </a:p>
          <a:p>
            <a:endParaRPr lang="tr-TR"/>
          </a:p>
        </p:txBody>
      </p:sp>
    </p:spTree>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73731" name="Rectangle 3"/>
          <p:cNvSpPr>
            <a:spLocks noGrp="1" noChangeArrowheads="1"/>
          </p:cNvSpPr>
          <p:nvPr>
            <p:ph type="body" idx="4294967295"/>
          </p:nvPr>
        </p:nvSpPr>
        <p:spPr>
          <a:xfrm>
            <a:off x="1000100" y="950913"/>
            <a:ext cx="6400800" cy="5907087"/>
          </a:xfrm>
        </p:spPr>
        <p:txBody>
          <a:bodyPr/>
          <a:lstStyle/>
          <a:p>
            <a:pPr>
              <a:buFont typeface="Wingdings" pitchFamily="2" charset="2"/>
              <a:buNone/>
            </a:pPr>
            <a:r>
              <a:rPr lang="tr-TR" b="1" i="1" dirty="0"/>
              <a:t>ESERLERİ:</a:t>
            </a:r>
          </a:p>
          <a:p>
            <a:r>
              <a:rPr lang="tr-TR" b="1" i="1" dirty="0"/>
              <a:t>Öykü:</a:t>
            </a:r>
            <a:r>
              <a:rPr lang="tr-TR" dirty="0"/>
              <a:t> Merhaba Akdeniz, Ege Kıyılarından, Yaşasın Deniz,</a:t>
            </a:r>
          </a:p>
          <a:p>
            <a:pPr>
              <a:buFont typeface="Wingdings" pitchFamily="2" charset="2"/>
              <a:buNone/>
            </a:pPr>
            <a:r>
              <a:rPr lang="tr-TR" dirty="0"/>
              <a:t>Egenin Dibi, Gülen Ada, Gençlik Denizlerinde</a:t>
            </a:r>
          </a:p>
          <a:p>
            <a:r>
              <a:rPr lang="tr-TR" b="1" i="1" dirty="0"/>
              <a:t>Roman:</a:t>
            </a:r>
            <a:r>
              <a:rPr lang="tr-TR" dirty="0"/>
              <a:t> Aganta </a:t>
            </a:r>
            <a:r>
              <a:rPr lang="tr-TR" dirty="0" err="1"/>
              <a:t>Burina</a:t>
            </a:r>
            <a:r>
              <a:rPr lang="tr-TR" dirty="0"/>
              <a:t> </a:t>
            </a:r>
            <a:r>
              <a:rPr lang="tr-TR" dirty="0" err="1"/>
              <a:t>Burinata</a:t>
            </a:r>
            <a:r>
              <a:rPr lang="tr-TR" dirty="0"/>
              <a:t>, Ötelerin Çocuğu, Uluç</a:t>
            </a:r>
          </a:p>
          <a:p>
            <a:pPr>
              <a:buFont typeface="Wingdings" pitchFamily="2" charset="2"/>
              <a:buNone/>
            </a:pPr>
            <a:r>
              <a:rPr lang="tr-TR" dirty="0"/>
              <a:t>Reis, Turgut Reis, Deniz Gurbetçileri.</a:t>
            </a:r>
          </a:p>
          <a:p>
            <a:r>
              <a:rPr lang="tr-TR" b="1" i="1" dirty="0"/>
              <a:t>Anı:</a:t>
            </a:r>
            <a:r>
              <a:rPr lang="tr-TR" dirty="0"/>
              <a:t> Mavi Sürgün</a:t>
            </a:r>
          </a:p>
          <a:p>
            <a:endParaRPr lang="tr-TR" dirty="0"/>
          </a:p>
        </p:txBody>
      </p:sp>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74755" name="Rectangle 3"/>
          <p:cNvSpPr>
            <a:spLocks noGrp="1" noChangeArrowheads="1"/>
          </p:cNvSpPr>
          <p:nvPr>
            <p:ph type="body" idx="4294967295"/>
          </p:nvPr>
        </p:nvSpPr>
        <p:spPr>
          <a:xfrm>
            <a:off x="642910" y="1071546"/>
            <a:ext cx="6948487" cy="7173913"/>
          </a:xfrm>
        </p:spPr>
        <p:txBody>
          <a:bodyPr>
            <a:normAutofit/>
          </a:bodyPr>
          <a:lstStyle/>
          <a:p>
            <a:pPr>
              <a:lnSpc>
                <a:spcPct val="80000"/>
              </a:lnSpc>
              <a:buFont typeface="Wingdings" pitchFamily="2" charset="2"/>
              <a:buNone/>
            </a:pPr>
            <a:r>
              <a:rPr lang="tr-TR" sz="2000" b="1" i="1" dirty="0"/>
              <a:t>HALDUN TANER (1916—1986)</a:t>
            </a:r>
          </a:p>
          <a:p>
            <a:pPr>
              <a:lnSpc>
                <a:spcPct val="80000"/>
              </a:lnSpc>
            </a:pPr>
            <a:r>
              <a:rPr lang="tr-TR" sz="2000" dirty="0"/>
              <a:t>Öykü ve oyun yazarıdır.</a:t>
            </a:r>
          </a:p>
          <a:p>
            <a:pPr>
              <a:lnSpc>
                <a:spcPct val="80000"/>
              </a:lnSpc>
            </a:pPr>
            <a:r>
              <a:rPr lang="tr-TR" sz="2000" dirty="0"/>
              <a:t> Eserlerinde çağının sorunlarını ortaya koymuş, eser kişilerinden hareketle çözümler de sunmuştur.</a:t>
            </a:r>
          </a:p>
          <a:p>
            <a:pPr>
              <a:lnSpc>
                <a:spcPct val="80000"/>
              </a:lnSpc>
            </a:pPr>
            <a:r>
              <a:rPr lang="tr-TR" sz="2000" dirty="0"/>
              <a:t> Epik tiyatronun bizdeki öncüsüdür.</a:t>
            </a:r>
          </a:p>
          <a:p>
            <a:pPr>
              <a:lnSpc>
                <a:spcPct val="80000"/>
              </a:lnSpc>
              <a:buFont typeface="Wingdings" pitchFamily="2" charset="2"/>
              <a:buNone/>
            </a:pPr>
            <a:r>
              <a:rPr lang="tr-TR" sz="2000" b="1" i="1" dirty="0"/>
              <a:t>ESERLERİ:</a:t>
            </a:r>
          </a:p>
          <a:p>
            <a:pPr>
              <a:lnSpc>
                <a:spcPct val="80000"/>
              </a:lnSpc>
            </a:pPr>
            <a:r>
              <a:rPr lang="tr-TR" sz="2000" b="1" i="1" dirty="0"/>
              <a:t>Öykü:</a:t>
            </a:r>
            <a:r>
              <a:rPr lang="tr-TR" sz="2000" dirty="0"/>
              <a:t> Yaşasın Demokrasi, Şişhane’ye Yağmur Yağıyordu,On İkiye Bir Var, </a:t>
            </a:r>
            <a:r>
              <a:rPr lang="tr-TR" sz="2000" dirty="0" err="1"/>
              <a:t>Sancho’nun</a:t>
            </a:r>
            <a:r>
              <a:rPr lang="tr-TR" sz="2000" dirty="0"/>
              <a:t> Sabah Yürüyüşü, </a:t>
            </a:r>
            <a:r>
              <a:rPr lang="tr-TR" sz="2000" dirty="0" err="1"/>
              <a:t>Ayışığında</a:t>
            </a:r>
            <a:r>
              <a:rPr lang="tr-TR" sz="2000" dirty="0"/>
              <a:t> </a:t>
            </a:r>
            <a:r>
              <a:rPr lang="tr-TR" sz="2000" dirty="0" err="1"/>
              <a:t>Çalışkur</a:t>
            </a:r>
            <a:r>
              <a:rPr lang="tr-TR" sz="2000" dirty="0"/>
              <a:t>, Konçinalar, Yalıda Sabah</a:t>
            </a:r>
          </a:p>
          <a:p>
            <a:pPr>
              <a:lnSpc>
                <a:spcPct val="80000"/>
              </a:lnSpc>
            </a:pPr>
            <a:r>
              <a:rPr lang="tr-TR" sz="2000" b="1" i="1" dirty="0"/>
              <a:t>Tiyatro:</a:t>
            </a:r>
            <a:r>
              <a:rPr lang="tr-TR" sz="2000" dirty="0"/>
              <a:t> Günün Adamı, Dışarıdakiler, Huzur Çıkmazı, Keşanlı Ali Destanı, Gözlerimi Kaparım Vazifemi Yaparım, Fazilet Eczanesi, Zilli Zarife</a:t>
            </a:r>
          </a:p>
          <a:p>
            <a:pPr>
              <a:lnSpc>
                <a:spcPct val="80000"/>
              </a:lnSpc>
            </a:pPr>
            <a:r>
              <a:rPr lang="tr-TR" sz="2000" b="1" i="1" dirty="0"/>
              <a:t>Portre / Anı:</a:t>
            </a:r>
            <a:r>
              <a:rPr lang="tr-TR" sz="2000" dirty="0"/>
              <a:t> Ölür İse Ten Ölür Canlar Ölesi Değil</a:t>
            </a:r>
          </a:p>
          <a:p>
            <a:pPr>
              <a:lnSpc>
                <a:spcPct val="80000"/>
              </a:lnSpc>
            </a:pPr>
            <a:endParaRPr lang="tr-TR" sz="2000" dirty="0"/>
          </a:p>
        </p:txBody>
      </p:sp>
    </p:spTree>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75779" name="Rectangle 3"/>
          <p:cNvSpPr>
            <a:spLocks noGrp="1" noChangeArrowheads="1"/>
          </p:cNvSpPr>
          <p:nvPr>
            <p:ph type="body" idx="4294967295"/>
          </p:nvPr>
        </p:nvSpPr>
        <p:spPr>
          <a:xfrm>
            <a:off x="928662" y="1071546"/>
            <a:ext cx="6948487" cy="7029450"/>
          </a:xfrm>
        </p:spPr>
        <p:txBody>
          <a:bodyPr/>
          <a:lstStyle/>
          <a:p>
            <a:pPr>
              <a:buFont typeface="Wingdings" pitchFamily="2" charset="2"/>
              <a:buNone/>
            </a:pPr>
            <a:r>
              <a:rPr lang="tr-TR" b="1" i="1" dirty="0" smtClean="0"/>
              <a:t>ATTİLA </a:t>
            </a:r>
            <a:r>
              <a:rPr lang="tr-TR" b="1" i="1" dirty="0"/>
              <a:t>İLHAN (1925—2005)</a:t>
            </a:r>
          </a:p>
          <a:p>
            <a:r>
              <a:rPr lang="tr-TR" dirty="0"/>
              <a:t> Mavi akımının öncüsüdür.</a:t>
            </a:r>
          </a:p>
          <a:p>
            <a:r>
              <a:rPr lang="tr-TR" dirty="0"/>
              <a:t> Şiir, roman, deneme, anı, gezi yazısı türlerinde eserler vermiştir.</a:t>
            </a:r>
          </a:p>
          <a:p>
            <a:r>
              <a:rPr lang="tr-TR" dirty="0"/>
              <a:t> Daha çok bireysel ve toplumsal konuları işlediği şiirleriyle tanınmıştır.</a:t>
            </a:r>
          </a:p>
          <a:p>
            <a:pPr>
              <a:buFont typeface="Wingdings" pitchFamily="2" charset="2"/>
              <a:buNone/>
            </a:pPr>
            <a:r>
              <a:rPr lang="tr-TR" b="1" i="1" dirty="0"/>
              <a:t>ESERLERİ:</a:t>
            </a:r>
          </a:p>
          <a:p>
            <a:r>
              <a:rPr lang="tr-TR" b="1" i="1" dirty="0"/>
              <a:t>Şiir:</a:t>
            </a:r>
            <a:r>
              <a:rPr lang="tr-TR" dirty="0"/>
              <a:t> Duvar, Sisler Bulvarı, Ben Sana Mecburum                                                </a:t>
            </a:r>
            <a:r>
              <a:rPr lang="tr-TR" b="1" i="1" dirty="0"/>
              <a:t>Roman:</a:t>
            </a:r>
            <a:r>
              <a:rPr lang="tr-TR" dirty="0"/>
              <a:t> Kurtlar Sofrası, Bıçağın Ucu</a:t>
            </a:r>
          </a:p>
          <a:p>
            <a:endParaRPr lang="tr-TR" dirty="0"/>
          </a:p>
        </p:txBody>
      </p:sp>
    </p:spTree>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76803" name="Rectangle 3"/>
          <p:cNvSpPr>
            <a:spLocks noGrp="1" noChangeArrowheads="1"/>
          </p:cNvSpPr>
          <p:nvPr>
            <p:ph type="body" idx="4294967295"/>
          </p:nvPr>
        </p:nvSpPr>
        <p:spPr>
          <a:xfrm>
            <a:off x="857224" y="1000108"/>
            <a:ext cx="7019925" cy="5143536"/>
          </a:xfrm>
        </p:spPr>
        <p:txBody>
          <a:bodyPr/>
          <a:lstStyle/>
          <a:p>
            <a:pPr>
              <a:buFont typeface="Wingdings" pitchFamily="2" charset="2"/>
              <a:buNone/>
            </a:pPr>
            <a:r>
              <a:rPr lang="tr-TR" b="1" i="1" dirty="0"/>
              <a:t>NECATİ CUMALI (1921 —2001)</a:t>
            </a:r>
          </a:p>
          <a:p>
            <a:r>
              <a:rPr lang="tr-TR" dirty="0"/>
              <a:t> Şiir, hikaye, roman ve tiyatro türlerinde eserler vermiştir.</a:t>
            </a:r>
          </a:p>
          <a:p>
            <a:r>
              <a:rPr lang="tr-TR" dirty="0"/>
              <a:t>Gözlemlerinden yola çıkarak toplumsal sorunları ele almıştır.</a:t>
            </a:r>
          </a:p>
          <a:p>
            <a:pPr>
              <a:buFont typeface="Wingdings" pitchFamily="2" charset="2"/>
              <a:buNone/>
            </a:pPr>
            <a:r>
              <a:rPr lang="tr-TR" b="1" i="1" dirty="0"/>
              <a:t>ESERLERİ:</a:t>
            </a:r>
          </a:p>
          <a:p>
            <a:r>
              <a:rPr lang="tr-TR" b="1" i="1" dirty="0"/>
              <a:t>Şiir:</a:t>
            </a:r>
            <a:r>
              <a:rPr lang="tr-TR" dirty="0"/>
              <a:t> </a:t>
            </a:r>
            <a:r>
              <a:rPr lang="tr-TR" dirty="0" err="1"/>
              <a:t>Kızılçullu</a:t>
            </a:r>
            <a:r>
              <a:rPr lang="tr-TR" dirty="0"/>
              <a:t> Yolu</a:t>
            </a:r>
          </a:p>
          <a:p>
            <a:r>
              <a:rPr lang="tr-TR" b="1" i="1" dirty="0"/>
              <a:t>Roman:</a:t>
            </a:r>
            <a:r>
              <a:rPr lang="tr-TR" dirty="0"/>
              <a:t> Tütün Zamanı (</a:t>
            </a:r>
            <a:r>
              <a:rPr lang="tr-TR" dirty="0" err="1"/>
              <a:t>Zeliş</a:t>
            </a:r>
            <a:r>
              <a:rPr lang="tr-TR" dirty="0"/>
              <a:t>)</a:t>
            </a:r>
          </a:p>
          <a:p>
            <a:r>
              <a:rPr lang="tr-TR" b="1" i="1" dirty="0"/>
              <a:t>Oyun:</a:t>
            </a:r>
            <a:r>
              <a:rPr lang="tr-TR" dirty="0"/>
              <a:t> Boş Beşik, Ezik Otlar, Susuz Yaz, Yeni Çıkan Şarkılar ya da </a:t>
            </a:r>
            <a:r>
              <a:rPr lang="tr-TR" dirty="0" err="1"/>
              <a:t>Juliet</a:t>
            </a:r>
            <a:endParaRPr lang="tr-TR" dirty="0"/>
          </a:p>
          <a:p>
            <a:endParaRPr lang="tr-TR"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Altbilgi Yer Tutucusu"/>
          <p:cNvSpPr>
            <a:spLocks noGrp="1"/>
          </p:cNvSpPr>
          <p:nvPr>
            <p:ph type="ftr" sz="quarter" idx="11"/>
          </p:nvPr>
        </p:nvSpPr>
        <p:spPr/>
        <p:txBody>
          <a:bodyPr/>
          <a:lstStyle/>
          <a:p>
            <a:r>
              <a:rPr lang="tr-TR" smtClean="0"/>
              <a:t> </a:t>
            </a:r>
            <a:endParaRPr lang="tr-TR" dirty="0"/>
          </a:p>
        </p:txBody>
      </p:sp>
      <p:sp>
        <p:nvSpPr>
          <p:cNvPr id="3" name="2 Dikdörtgen"/>
          <p:cNvSpPr/>
          <p:nvPr/>
        </p:nvSpPr>
        <p:spPr>
          <a:xfrm>
            <a:off x="928662" y="2214554"/>
            <a:ext cx="7215238" cy="2308324"/>
          </a:xfrm>
          <a:prstGeom prst="rect">
            <a:avLst/>
          </a:prstGeom>
          <a:noFill/>
        </p:spPr>
        <p:txBody>
          <a:bodyPr wrap="square" lIns="91440" tIns="45720" rIns="91440" bIns="45720">
            <a:spAutoFit/>
          </a:bodyPr>
          <a:lstStyle/>
          <a:p>
            <a:pPr algn="ctr"/>
            <a:r>
              <a:rPr lang="tr-TR" sz="4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CUMHURİYET DÖNEMİ </a:t>
            </a:r>
          </a:p>
          <a:p>
            <a:pPr algn="ctr"/>
            <a:r>
              <a:rPr lang="tr-TR" sz="4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TÜRK EDEBİYATINDA    TOPLULUKLAR</a:t>
            </a:r>
            <a:endParaRPr lang="tr-TR" sz="4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77827" name="Rectangle 3"/>
          <p:cNvSpPr>
            <a:spLocks noGrp="1" noChangeArrowheads="1"/>
          </p:cNvSpPr>
          <p:nvPr>
            <p:ph type="body" idx="4294967295"/>
          </p:nvPr>
        </p:nvSpPr>
        <p:spPr>
          <a:xfrm>
            <a:off x="714348" y="1214422"/>
            <a:ext cx="6875462" cy="6858000"/>
          </a:xfrm>
        </p:spPr>
        <p:txBody>
          <a:bodyPr/>
          <a:lstStyle/>
          <a:p>
            <a:pPr>
              <a:lnSpc>
                <a:spcPct val="90000"/>
              </a:lnSpc>
              <a:buFont typeface="Wingdings" pitchFamily="2" charset="2"/>
              <a:buNone/>
            </a:pPr>
            <a:r>
              <a:rPr lang="tr-TR" b="1" i="1" dirty="0"/>
              <a:t>NURULLAH ATAÇ (1898— 1957)</a:t>
            </a:r>
          </a:p>
          <a:p>
            <a:pPr>
              <a:lnSpc>
                <a:spcPct val="90000"/>
              </a:lnSpc>
            </a:pPr>
            <a:r>
              <a:rPr lang="tr-TR" dirty="0"/>
              <a:t> Deneme ve eleştiri türünde usta bir isimdir.</a:t>
            </a:r>
          </a:p>
          <a:p>
            <a:pPr>
              <a:lnSpc>
                <a:spcPct val="90000"/>
              </a:lnSpc>
            </a:pPr>
            <a:r>
              <a:rPr lang="tr-TR" dirty="0"/>
              <a:t> Batılı anlamda ilk deneme ve eleştiri yazılarının yazarıdır.</a:t>
            </a:r>
          </a:p>
          <a:p>
            <a:pPr>
              <a:lnSpc>
                <a:spcPct val="90000"/>
              </a:lnSpc>
            </a:pPr>
            <a:r>
              <a:rPr lang="tr-TR" dirty="0"/>
              <a:t> 1940’tan sonraki yazılarında Türkçeyi özleştirme çabası öne çıkar.</a:t>
            </a:r>
          </a:p>
          <a:p>
            <a:pPr>
              <a:lnSpc>
                <a:spcPct val="90000"/>
              </a:lnSpc>
              <a:buFont typeface="Wingdings" pitchFamily="2" charset="2"/>
              <a:buNone/>
            </a:pPr>
            <a:r>
              <a:rPr lang="tr-TR" b="1" i="1" dirty="0"/>
              <a:t>ESERLERİ:</a:t>
            </a:r>
          </a:p>
          <a:p>
            <a:pPr>
              <a:lnSpc>
                <a:spcPct val="90000"/>
              </a:lnSpc>
            </a:pPr>
            <a:r>
              <a:rPr lang="tr-TR" b="1" i="1" dirty="0"/>
              <a:t>Deneme /</a:t>
            </a:r>
            <a:r>
              <a:rPr lang="tr-TR" dirty="0"/>
              <a:t> </a:t>
            </a:r>
            <a:r>
              <a:rPr lang="tr-TR" b="1" i="1" dirty="0"/>
              <a:t>Eleştiri:</a:t>
            </a:r>
            <a:r>
              <a:rPr lang="tr-TR" dirty="0"/>
              <a:t> Günlerin Getirdiği, Karalama Defteri,</a:t>
            </a:r>
          </a:p>
          <a:p>
            <a:pPr>
              <a:lnSpc>
                <a:spcPct val="90000"/>
              </a:lnSpc>
              <a:buFont typeface="Wingdings" pitchFamily="2" charset="2"/>
              <a:buNone/>
            </a:pPr>
            <a:r>
              <a:rPr lang="tr-TR" dirty="0"/>
              <a:t>Sözden Söze, Ararken, Diyelim Söz Arasında, Günce</a:t>
            </a:r>
          </a:p>
          <a:p>
            <a:pPr>
              <a:lnSpc>
                <a:spcPct val="90000"/>
              </a:lnSpc>
            </a:pPr>
            <a:endParaRPr lang="tr-TR" dirty="0"/>
          </a:p>
        </p:txBody>
      </p:sp>
    </p:spTree>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78851" name="Rectangle 3"/>
          <p:cNvSpPr>
            <a:spLocks noGrp="1" noChangeArrowheads="1"/>
          </p:cNvSpPr>
          <p:nvPr>
            <p:ph type="body" idx="4294967295"/>
          </p:nvPr>
        </p:nvSpPr>
        <p:spPr>
          <a:xfrm>
            <a:off x="714348" y="1142984"/>
            <a:ext cx="6948487" cy="6858000"/>
          </a:xfrm>
        </p:spPr>
        <p:txBody>
          <a:bodyPr>
            <a:normAutofit/>
          </a:bodyPr>
          <a:lstStyle/>
          <a:p>
            <a:pPr>
              <a:buFont typeface="Wingdings" pitchFamily="2" charset="2"/>
              <a:buNone/>
            </a:pPr>
            <a:r>
              <a:rPr lang="tr-TR" sz="2400" b="1" i="1" dirty="0"/>
              <a:t>SUUT KEMAL YETKIN (1903—1980)</a:t>
            </a:r>
          </a:p>
          <a:p>
            <a:r>
              <a:rPr lang="tr-TR" sz="2400" dirty="0"/>
              <a:t> Deneme ve eleştiriyle tanınmıştır.</a:t>
            </a:r>
          </a:p>
          <a:p>
            <a:r>
              <a:rPr lang="tr-TR" sz="2400" dirty="0"/>
              <a:t>Sanat, estetik, resim ve felsefe alanlarında eserler vermiştir.</a:t>
            </a:r>
          </a:p>
          <a:p>
            <a:r>
              <a:rPr lang="tr-TR" sz="2400" dirty="0"/>
              <a:t> Düşüncelerini açık ve yalın bir anlatımla kaleme almıştır.</a:t>
            </a:r>
          </a:p>
          <a:p>
            <a:pPr>
              <a:buFont typeface="Wingdings" pitchFamily="2" charset="2"/>
              <a:buNone/>
            </a:pPr>
            <a:r>
              <a:rPr lang="tr-TR" sz="2400" b="1" i="1" dirty="0"/>
              <a:t>ESERLERİ:</a:t>
            </a:r>
          </a:p>
          <a:p>
            <a:r>
              <a:rPr lang="tr-TR" sz="2400" b="1" i="1" dirty="0"/>
              <a:t>Deneme:</a:t>
            </a:r>
            <a:r>
              <a:rPr lang="tr-TR" sz="2400" dirty="0"/>
              <a:t> Edebiyat Konuşmaları, Edebiyat Üzerine, Günlerin Götürdüğü, Düşün Payı, Yokuşa Doğru, Şiir Üzerine Düşünceler, Denemeler</a:t>
            </a:r>
          </a:p>
          <a:p>
            <a:r>
              <a:rPr lang="tr-TR" sz="2400" b="1" i="1" dirty="0"/>
              <a:t>İnceleme — Araştırma:</a:t>
            </a:r>
            <a:r>
              <a:rPr lang="tr-TR" sz="2400" dirty="0"/>
              <a:t> Ahmet Haşim ve Sembolizm, Sanat Felsefesi, Edebiyatta Akımlar.</a:t>
            </a:r>
          </a:p>
          <a:p>
            <a:endParaRPr lang="tr-TR" sz="2400" dirty="0"/>
          </a:p>
        </p:txBody>
      </p:sp>
    </p:spTree>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79875" name="Rectangle 3"/>
          <p:cNvSpPr>
            <a:spLocks noGrp="1" noChangeArrowheads="1"/>
          </p:cNvSpPr>
          <p:nvPr>
            <p:ph type="body" idx="4294967295"/>
          </p:nvPr>
        </p:nvSpPr>
        <p:spPr>
          <a:xfrm>
            <a:off x="857224" y="1571612"/>
            <a:ext cx="6948487" cy="6858000"/>
          </a:xfrm>
        </p:spPr>
        <p:txBody>
          <a:bodyPr/>
          <a:lstStyle/>
          <a:p>
            <a:pPr>
              <a:buFont typeface="Wingdings" pitchFamily="2" charset="2"/>
              <a:buNone/>
            </a:pPr>
            <a:r>
              <a:rPr lang="tr-TR" b="1" i="1" dirty="0"/>
              <a:t>CEMİL MERİÇ (1917—1987)</a:t>
            </a:r>
          </a:p>
          <a:p>
            <a:r>
              <a:rPr lang="tr-TR" dirty="0"/>
              <a:t> Deneme türünün usta isimlerindendir.</a:t>
            </a:r>
          </a:p>
          <a:p>
            <a:r>
              <a:rPr lang="tr-TR" dirty="0"/>
              <a:t> Denemeleri dışında, edebiyat tarihi, felsefe, tarih çalışmaları ve çevirileri de vardır.</a:t>
            </a:r>
          </a:p>
          <a:p>
            <a:pPr>
              <a:buFont typeface="Wingdings" pitchFamily="2" charset="2"/>
              <a:buNone/>
            </a:pPr>
            <a:r>
              <a:rPr lang="tr-TR" b="1" i="1" dirty="0"/>
              <a:t>ESERLERİ:</a:t>
            </a:r>
          </a:p>
          <a:p>
            <a:r>
              <a:rPr lang="tr-TR" b="1" i="1" dirty="0"/>
              <a:t>Deneme:</a:t>
            </a:r>
            <a:r>
              <a:rPr lang="tr-TR" dirty="0"/>
              <a:t> Bu Ülke, Mağaradakiler </a:t>
            </a:r>
            <a:r>
              <a:rPr lang="tr-TR" b="1" i="1" dirty="0" err="1"/>
              <a:t>Araştrıma</a:t>
            </a:r>
            <a:r>
              <a:rPr lang="tr-TR" b="1" i="1" dirty="0"/>
              <a:t>/İnceleme:</a:t>
            </a:r>
            <a:r>
              <a:rPr lang="tr-TR" dirty="0"/>
              <a:t> </a:t>
            </a:r>
            <a:r>
              <a:rPr lang="tr-TR" dirty="0" err="1"/>
              <a:t>Umrandan</a:t>
            </a:r>
            <a:r>
              <a:rPr lang="tr-TR" dirty="0"/>
              <a:t> Uygarlığa, Kırk Ambar, Bir Dünyanın Eşiğinde</a:t>
            </a:r>
          </a:p>
          <a:p>
            <a:endParaRPr lang="tr-TR" dirty="0"/>
          </a:p>
        </p:txBody>
      </p:sp>
    </p:spTree>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80899" name="Rectangle 3"/>
          <p:cNvSpPr>
            <a:spLocks noGrp="1" noChangeArrowheads="1"/>
          </p:cNvSpPr>
          <p:nvPr>
            <p:ph type="body" idx="4294967295"/>
          </p:nvPr>
        </p:nvSpPr>
        <p:spPr>
          <a:xfrm>
            <a:off x="357158" y="1357298"/>
            <a:ext cx="6948487" cy="6669087"/>
          </a:xfrm>
        </p:spPr>
        <p:txBody>
          <a:bodyPr/>
          <a:lstStyle/>
          <a:p>
            <a:pPr>
              <a:buFont typeface="Wingdings" pitchFamily="2" charset="2"/>
              <a:buNone/>
            </a:pPr>
            <a:r>
              <a:rPr lang="tr-TR" b="1" i="1"/>
              <a:t>RECEP BİLGİNER (1922—2005)</a:t>
            </a:r>
          </a:p>
          <a:p>
            <a:r>
              <a:rPr lang="tr-TR"/>
              <a:t>Şiirleri de olmasına karşın tiyatrocu olarak tanınmıştır.</a:t>
            </a:r>
          </a:p>
          <a:p>
            <a:r>
              <a:rPr lang="tr-TR"/>
              <a:t> Oyunlarında toplumsal konuları işlemiştir.</a:t>
            </a:r>
          </a:p>
          <a:p>
            <a:pPr>
              <a:buFont typeface="Wingdings" pitchFamily="2" charset="2"/>
              <a:buNone/>
            </a:pPr>
            <a:r>
              <a:rPr lang="tr-TR" b="1" i="1"/>
              <a:t>ESERLERİ:</a:t>
            </a:r>
          </a:p>
          <a:p>
            <a:r>
              <a:rPr lang="tr-TR" b="1" i="1"/>
              <a:t>Tiyatro:</a:t>
            </a:r>
            <a:r>
              <a:rPr lang="tr-TR"/>
              <a:t> İsyancılar, Sarı Naciye, Yunus Emre, Parkta Bir Sonbahar Günüydü, Mevlana, Ben Kimim, Karım ve Kızım</a:t>
            </a:r>
          </a:p>
          <a:p>
            <a:endParaRPr lang="tr-TR"/>
          </a:p>
        </p:txBody>
      </p:sp>
    </p:spTree>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81923" name="Rectangle 3"/>
          <p:cNvSpPr>
            <a:spLocks noGrp="1" noChangeArrowheads="1"/>
          </p:cNvSpPr>
          <p:nvPr>
            <p:ph type="body" idx="4294967295"/>
          </p:nvPr>
        </p:nvSpPr>
        <p:spPr>
          <a:xfrm>
            <a:off x="642910" y="1214422"/>
            <a:ext cx="7019925" cy="6742112"/>
          </a:xfrm>
        </p:spPr>
        <p:txBody>
          <a:bodyPr/>
          <a:lstStyle/>
          <a:p>
            <a:pPr>
              <a:buFont typeface="Wingdings" pitchFamily="2" charset="2"/>
              <a:buNone/>
            </a:pPr>
            <a:r>
              <a:rPr lang="tr-TR" b="1" i="1" dirty="0"/>
              <a:t>TURAN OFLAZOĞLU (1932—)</a:t>
            </a:r>
          </a:p>
          <a:p>
            <a:r>
              <a:rPr lang="tr-TR" dirty="0"/>
              <a:t> Tiyatro yazarıdır.</a:t>
            </a:r>
          </a:p>
          <a:p>
            <a:r>
              <a:rPr lang="tr-TR" dirty="0"/>
              <a:t> Oyunlarının konusunu, köyden ve Türk tarihinden aldı.</a:t>
            </a:r>
          </a:p>
          <a:p>
            <a:pPr>
              <a:buFont typeface="Wingdings" pitchFamily="2" charset="2"/>
              <a:buNone/>
            </a:pPr>
            <a:r>
              <a:rPr lang="tr-TR" b="1" i="1" dirty="0"/>
              <a:t>ESERLERİ:</a:t>
            </a:r>
          </a:p>
          <a:p>
            <a:r>
              <a:rPr lang="tr-TR" b="1" i="1" dirty="0"/>
              <a:t>Tiyatro:</a:t>
            </a:r>
            <a:r>
              <a:rPr lang="tr-TR" dirty="0"/>
              <a:t> IV. Murat, Deli İbrahim, Genç Osman, Kösem Sultan, Bizans Düştü, Sokrates Savunuyor</a:t>
            </a:r>
          </a:p>
          <a:p>
            <a:endParaRPr lang="tr-TR" dirty="0"/>
          </a:p>
        </p:txBody>
      </p:sp>
    </p:spTree>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82947" name="Rectangle 3"/>
          <p:cNvSpPr>
            <a:spLocks noGrp="1" noChangeArrowheads="1"/>
          </p:cNvSpPr>
          <p:nvPr>
            <p:ph type="body" idx="4294967295"/>
          </p:nvPr>
        </p:nvSpPr>
        <p:spPr>
          <a:xfrm>
            <a:off x="428596" y="1142985"/>
            <a:ext cx="6400800" cy="4500594"/>
          </a:xfrm>
        </p:spPr>
        <p:txBody>
          <a:bodyPr/>
          <a:lstStyle/>
          <a:p>
            <a:pPr>
              <a:buFont typeface="Wingdings" pitchFamily="2" charset="2"/>
              <a:buNone/>
            </a:pPr>
            <a:r>
              <a:rPr lang="tr-TR" b="1" i="1" dirty="0"/>
              <a:t>ORHAN ASENA (1922—2001)</a:t>
            </a:r>
          </a:p>
          <a:p>
            <a:r>
              <a:rPr lang="tr-TR" dirty="0"/>
              <a:t> Tiyatro yazarıdır.</a:t>
            </a:r>
          </a:p>
          <a:p>
            <a:r>
              <a:rPr lang="tr-TR" dirty="0"/>
              <a:t> Tarihten aldığı olayları ve topluma mal olmuş kişileri konu edinmiştir.</a:t>
            </a:r>
          </a:p>
          <a:p>
            <a:pPr>
              <a:buFont typeface="Wingdings" pitchFamily="2" charset="2"/>
              <a:buNone/>
            </a:pPr>
            <a:r>
              <a:rPr lang="tr-TR" b="1" i="1" dirty="0"/>
              <a:t>ESERLERİ:</a:t>
            </a:r>
          </a:p>
          <a:p>
            <a:r>
              <a:rPr lang="tr-TR" b="1" i="1" dirty="0"/>
              <a:t>Tiyatro:</a:t>
            </a:r>
            <a:r>
              <a:rPr lang="tr-TR" dirty="0"/>
              <a:t> Tohum ve Toprak, Hürrem Sultan, Tanrılar ve İnsanlar, </a:t>
            </a:r>
            <a:r>
              <a:rPr lang="tr-TR" dirty="0" err="1"/>
              <a:t>Fadik</a:t>
            </a:r>
            <a:r>
              <a:rPr lang="tr-TR" dirty="0"/>
              <a:t> Kız, </a:t>
            </a:r>
            <a:r>
              <a:rPr lang="tr-TR" dirty="0" err="1"/>
              <a:t>Atçalı</a:t>
            </a:r>
            <a:r>
              <a:rPr lang="tr-TR" dirty="0"/>
              <a:t> Kel Mehmet</a:t>
            </a:r>
          </a:p>
          <a:p>
            <a:endParaRPr lang="tr-TR" dirty="0"/>
          </a:p>
        </p:txBody>
      </p:sp>
    </p:spTree>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83971" name="Rectangle 3"/>
          <p:cNvSpPr>
            <a:spLocks noGrp="1" noChangeArrowheads="1"/>
          </p:cNvSpPr>
          <p:nvPr>
            <p:ph type="body" idx="4294967295"/>
          </p:nvPr>
        </p:nvSpPr>
        <p:spPr>
          <a:xfrm>
            <a:off x="1600200" y="2008188"/>
            <a:ext cx="7543800" cy="4087812"/>
          </a:xfrm>
        </p:spPr>
        <p:txBody>
          <a:bodyPr/>
          <a:lstStyle/>
          <a:p>
            <a:r>
              <a:rPr lang="tr-TR" sz="6000" b="1" i="1"/>
              <a:t>KONUYLA      İLGİLİ SORULAR</a:t>
            </a:r>
          </a:p>
        </p:txBody>
      </p:sp>
    </p:spTree>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84995" name="Rectangle 3"/>
          <p:cNvSpPr>
            <a:spLocks noGrp="1" noChangeArrowheads="1"/>
          </p:cNvSpPr>
          <p:nvPr>
            <p:ph type="body" idx="4294967295"/>
          </p:nvPr>
        </p:nvSpPr>
        <p:spPr>
          <a:xfrm>
            <a:off x="357159" y="1142984"/>
            <a:ext cx="8786842" cy="5715016"/>
          </a:xfrm>
        </p:spPr>
        <p:txBody>
          <a:bodyPr>
            <a:normAutofit lnSpcReduction="10000"/>
          </a:bodyPr>
          <a:lstStyle/>
          <a:p>
            <a:pPr>
              <a:lnSpc>
                <a:spcPct val="80000"/>
              </a:lnSpc>
            </a:pPr>
            <a:r>
              <a:rPr lang="tr-TR" sz="2400" b="1" dirty="0"/>
              <a:t>1.</a:t>
            </a:r>
            <a:r>
              <a:rPr lang="tr-TR" sz="2400" dirty="0"/>
              <a:t> Öykülerinde konu ve olaydan çok, şiirselliğe ve etkiye önem veren, zaman parçaları üzerinde duran bir sanatçıdır. Bir İstanbul öykücüsüdür o. “Kadersiz” denilebilecek insanlarda çoğu kez kendi sıkıntı ve avareliklerinin dramını yaşamıştır. “Kötülükler” </a:t>
            </a:r>
            <a:r>
              <a:rPr lang="tr-TR" sz="2400" dirty="0" err="1"/>
              <a:t>Ie</a:t>
            </a:r>
            <a:r>
              <a:rPr lang="tr-TR" sz="2400" dirty="0"/>
              <a:t> karşılaştıkça kırlara, kıyılara, sakin adalara, balıkçılara sığındı. Öyküleriyle bizi de oralara götürdü tabi. “Dünyayı güzellik kurtaracak, bir insanı sevmekle başlayacak her şey.” diyen öykücü kalemini güzelliklerin hakkını vermek uğrunda kullandı</a:t>
            </a:r>
          </a:p>
          <a:p>
            <a:pPr>
              <a:lnSpc>
                <a:spcPct val="80000"/>
              </a:lnSpc>
              <a:buFont typeface="Wingdings" pitchFamily="2" charset="2"/>
              <a:buNone/>
            </a:pPr>
            <a:endParaRPr lang="tr-TR" sz="2400" dirty="0"/>
          </a:p>
          <a:p>
            <a:pPr>
              <a:lnSpc>
                <a:spcPct val="80000"/>
              </a:lnSpc>
            </a:pPr>
            <a:r>
              <a:rPr lang="tr-TR" sz="2400" i="1" dirty="0"/>
              <a:t>Yukarıdaki parçada aşağıdaki sanatçılardan hangisi anlatılmaktadır?</a:t>
            </a:r>
          </a:p>
          <a:p>
            <a:pPr>
              <a:lnSpc>
                <a:spcPct val="80000"/>
              </a:lnSpc>
            </a:pPr>
            <a:endParaRPr lang="tr-TR" sz="2400" dirty="0"/>
          </a:p>
          <a:p>
            <a:pPr>
              <a:lnSpc>
                <a:spcPct val="80000"/>
              </a:lnSpc>
              <a:buFont typeface="Wingdings" pitchFamily="2" charset="2"/>
              <a:buNone/>
            </a:pPr>
            <a:r>
              <a:rPr lang="tr-TR" sz="2400" dirty="0"/>
              <a:t>A)Haldun Taner</a:t>
            </a:r>
          </a:p>
          <a:p>
            <a:pPr>
              <a:lnSpc>
                <a:spcPct val="80000"/>
              </a:lnSpc>
              <a:buFont typeface="Wingdings" pitchFamily="2" charset="2"/>
              <a:buNone/>
            </a:pPr>
            <a:r>
              <a:rPr lang="tr-TR" sz="2400" dirty="0"/>
              <a:t>B)Aziz Nesin</a:t>
            </a:r>
          </a:p>
          <a:p>
            <a:pPr>
              <a:lnSpc>
                <a:spcPct val="80000"/>
              </a:lnSpc>
              <a:buFont typeface="Wingdings" pitchFamily="2" charset="2"/>
              <a:buNone/>
            </a:pPr>
            <a:r>
              <a:rPr lang="tr-TR" sz="2400" dirty="0"/>
              <a:t>C)Memduh Şevket Esendal</a:t>
            </a:r>
          </a:p>
          <a:p>
            <a:pPr>
              <a:lnSpc>
                <a:spcPct val="80000"/>
              </a:lnSpc>
              <a:buFont typeface="Wingdings" pitchFamily="2" charset="2"/>
              <a:buNone/>
            </a:pPr>
            <a:r>
              <a:rPr lang="tr-TR" sz="2400" dirty="0"/>
              <a:t>D)Halikarnas Balıkçısı</a:t>
            </a:r>
          </a:p>
          <a:p>
            <a:pPr>
              <a:lnSpc>
                <a:spcPct val="80000"/>
              </a:lnSpc>
              <a:buFont typeface="Wingdings" pitchFamily="2" charset="2"/>
              <a:buNone/>
            </a:pPr>
            <a:r>
              <a:rPr lang="tr-TR" sz="2400" dirty="0"/>
              <a:t>E)Sait Faik Abasıyanık</a:t>
            </a:r>
          </a:p>
          <a:p>
            <a:pPr>
              <a:lnSpc>
                <a:spcPct val="80000"/>
              </a:lnSpc>
            </a:pPr>
            <a:endParaRPr lang="tr-TR" sz="2400" dirty="0"/>
          </a:p>
        </p:txBody>
      </p:sp>
    </p:spTree>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86019" name="Rectangle 3"/>
          <p:cNvSpPr>
            <a:spLocks noGrp="1" noChangeArrowheads="1"/>
          </p:cNvSpPr>
          <p:nvPr>
            <p:ph type="body" idx="4294967295"/>
          </p:nvPr>
        </p:nvSpPr>
        <p:spPr>
          <a:xfrm>
            <a:off x="642910" y="1500175"/>
            <a:ext cx="6948487" cy="4143404"/>
          </a:xfrm>
        </p:spPr>
        <p:txBody>
          <a:bodyPr/>
          <a:lstStyle/>
          <a:p>
            <a:pPr>
              <a:buFont typeface="Wingdings" pitchFamily="2" charset="2"/>
              <a:buNone/>
            </a:pPr>
            <a:r>
              <a:rPr lang="tr-TR" b="1" dirty="0"/>
              <a:t>2.</a:t>
            </a:r>
            <a:r>
              <a:rPr lang="tr-TR" dirty="0"/>
              <a:t> Aşağıdakilerden hangisi “deneme” türünde yazılmıştır?</a:t>
            </a:r>
          </a:p>
          <a:p>
            <a:pPr>
              <a:buFont typeface="Wingdings" pitchFamily="2" charset="2"/>
              <a:buNone/>
            </a:pPr>
            <a:r>
              <a:rPr lang="tr-TR" dirty="0"/>
              <a:t>A) Tohum ve Toprak</a:t>
            </a:r>
          </a:p>
          <a:p>
            <a:pPr>
              <a:buFont typeface="Wingdings" pitchFamily="2" charset="2"/>
              <a:buNone/>
            </a:pPr>
            <a:r>
              <a:rPr lang="tr-TR" dirty="0"/>
              <a:t>B) Otlakçı</a:t>
            </a:r>
          </a:p>
          <a:p>
            <a:pPr>
              <a:buFont typeface="Wingdings" pitchFamily="2" charset="2"/>
              <a:buNone/>
            </a:pPr>
            <a:r>
              <a:rPr lang="tr-TR" dirty="0"/>
              <a:t>C) Havaya Çizilen Dünya</a:t>
            </a:r>
          </a:p>
          <a:p>
            <a:pPr>
              <a:buFont typeface="Wingdings" pitchFamily="2" charset="2"/>
              <a:buNone/>
            </a:pPr>
            <a:r>
              <a:rPr lang="tr-TR" dirty="0"/>
              <a:t>D) Mavi ve Kara</a:t>
            </a:r>
          </a:p>
          <a:p>
            <a:pPr>
              <a:buFont typeface="Wingdings" pitchFamily="2" charset="2"/>
              <a:buNone/>
            </a:pPr>
            <a:r>
              <a:rPr lang="tr-TR" dirty="0"/>
              <a:t>E) Duvar</a:t>
            </a:r>
          </a:p>
          <a:p>
            <a:endParaRPr lang="tr-TR" dirty="0"/>
          </a:p>
        </p:txBody>
      </p:sp>
    </p:spTree>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87043" name="Rectangle 3"/>
          <p:cNvSpPr>
            <a:spLocks noGrp="1" noChangeArrowheads="1"/>
          </p:cNvSpPr>
          <p:nvPr>
            <p:ph type="body" idx="4294967295"/>
          </p:nvPr>
        </p:nvSpPr>
        <p:spPr>
          <a:xfrm>
            <a:off x="642910" y="1357298"/>
            <a:ext cx="7019925" cy="6669087"/>
          </a:xfrm>
        </p:spPr>
        <p:txBody>
          <a:bodyPr/>
          <a:lstStyle/>
          <a:p>
            <a:pPr>
              <a:buFont typeface="Wingdings" pitchFamily="2" charset="2"/>
              <a:buNone/>
            </a:pPr>
            <a:r>
              <a:rPr lang="tr-TR" b="1" dirty="0"/>
              <a:t>3.</a:t>
            </a:r>
            <a:r>
              <a:rPr lang="tr-TR" dirty="0"/>
              <a:t> Aşağıdaki sanatçı/eser eşleştirmelerinin hangisi yanlıştır?</a:t>
            </a:r>
          </a:p>
          <a:p>
            <a:pPr>
              <a:buFont typeface="Wingdings" pitchFamily="2" charset="2"/>
              <a:buNone/>
            </a:pPr>
            <a:r>
              <a:rPr lang="tr-TR" dirty="0"/>
              <a:t>A) Necip Fazıl Kısakürek / Koçyiğit Köroğlu</a:t>
            </a:r>
          </a:p>
          <a:p>
            <a:pPr>
              <a:buFont typeface="Wingdings" pitchFamily="2" charset="2"/>
              <a:buNone/>
            </a:pPr>
            <a:r>
              <a:rPr lang="tr-TR" dirty="0"/>
              <a:t>B) Cahit </a:t>
            </a:r>
            <a:r>
              <a:rPr lang="tr-TR" dirty="0" err="1"/>
              <a:t>Külebi</a:t>
            </a:r>
            <a:r>
              <a:rPr lang="tr-TR" dirty="0"/>
              <a:t> / Hikaye</a:t>
            </a:r>
          </a:p>
          <a:p>
            <a:pPr>
              <a:buFont typeface="Wingdings" pitchFamily="2" charset="2"/>
              <a:buNone/>
            </a:pPr>
            <a:r>
              <a:rPr lang="tr-TR" dirty="0"/>
              <a:t>C) Memduh Şevket Esendal / Ayaşlı ve Kiracıları</a:t>
            </a:r>
          </a:p>
          <a:p>
            <a:pPr>
              <a:buFont typeface="Wingdings" pitchFamily="2" charset="2"/>
              <a:buNone/>
            </a:pPr>
            <a:r>
              <a:rPr lang="tr-TR" dirty="0"/>
              <a:t>D) Sait Faik Abasıyanık / Havada Bulut</a:t>
            </a:r>
          </a:p>
          <a:p>
            <a:pPr>
              <a:buFont typeface="Wingdings" pitchFamily="2" charset="2"/>
              <a:buNone/>
            </a:pPr>
            <a:r>
              <a:rPr lang="tr-TR" dirty="0"/>
              <a:t>E) Haldun Taner / </a:t>
            </a:r>
            <a:r>
              <a:rPr lang="tr-TR" dirty="0" err="1"/>
              <a:t>Sancho’nun</a:t>
            </a:r>
            <a:r>
              <a:rPr lang="tr-TR" dirty="0"/>
              <a:t> Sabah Yürüyüşü</a:t>
            </a:r>
          </a:p>
          <a:p>
            <a:endParaRPr lang="tr-TR"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24579" name="Rectangle 3"/>
          <p:cNvSpPr>
            <a:spLocks noGrp="1" noChangeArrowheads="1"/>
          </p:cNvSpPr>
          <p:nvPr>
            <p:ph type="body" idx="4294967295"/>
          </p:nvPr>
        </p:nvSpPr>
        <p:spPr>
          <a:xfrm>
            <a:off x="357159" y="1714488"/>
            <a:ext cx="8786842" cy="5143512"/>
          </a:xfrm>
        </p:spPr>
        <p:txBody>
          <a:bodyPr/>
          <a:lstStyle/>
          <a:p>
            <a:pPr>
              <a:buFont typeface="Wingdings" pitchFamily="2" charset="2"/>
              <a:buNone/>
            </a:pPr>
            <a:r>
              <a:rPr lang="tr-TR" sz="2800" b="1" i="1" dirty="0" smtClean="0"/>
              <a:t>YEDİ </a:t>
            </a:r>
            <a:r>
              <a:rPr lang="tr-TR" sz="2800" b="1" i="1" dirty="0"/>
              <a:t>MEŞALECİLER</a:t>
            </a:r>
          </a:p>
          <a:p>
            <a:r>
              <a:rPr lang="tr-TR" sz="2800" dirty="0"/>
              <a:t>Kenan </a:t>
            </a:r>
            <a:r>
              <a:rPr lang="tr-TR" sz="2800" dirty="0" err="1"/>
              <a:t>Hulisi</a:t>
            </a:r>
            <a:r>
              <a:rPr lang="tr-TR" sz="2800" dirty="0"/>
              <a:t> Koray (Öykücü), Cevdet Kudret </a:t>
            </a:r>
            <a:r>
              <a:rPr lang="tr-TR" sz="2800" dirty="0" err="1"/>
              <a:t>Solok</a:t>
            </a:r>
            <a:r>
              <a:rPr lang="tr-TR" sz="2800" dirty="0"/>
              <a:t>, Muammer Lütfi </a:t>
            </a:r>
            <a:r>
              <a:rPr lang="tr-TR" sz="2800" dirty="0" err="1"/>
              <a:t>Bahşi</a:t>
            </a:r>
            <a:r>
              <a:rPr lang="tr-TR" sz="2800" dirty="0"/>
              <a:t>. Sabri Esat </a:t>
            </a:r>
            <a:r>
              <a:rPr lang="tr-TR" sz="2800" dirty="0" err="1"/>
              <a:t>Siyavuşgil</a:t>
            </a:r>
            <a:r>
              <a:rPr lang="tr-TR" sz="2800" dirty="0"/>
              <a:t>, Yaşar Nabi </a:t>
            </a:r>
            <a:r>
              <a:rPr lang="tr-TR" sz="2800" dirty="0" err="1"/>
              <a:t>Nayır</a:t>
            </a:r>
            <a:r>
              <a:rPr lang="tr-TR" sz="2800" dirty="0"/>
              <a:t>, Vasfi Mahir </a:t>
            </a:r>
            <a:r>
              <a:rPr lang="tr-TR" sz="2800" dirty="0" err="1"/>
              <a:t>Kocatürk</a:t>
            </a:r>
            <a:r>
              <a:rPr lang="tr-TR" sz="2800" dirty="0"/>
              <a:t>, Ziya Osman Saba</a:t>
            </a:r>
          </a:p>
          <a:p>
            <a:r>
              <a:rPr lang="tr-TR" sz="2800" dirty="0"/>
              <a:t> 1 928’de “Yedi Meşale” adlı ortak bir kitap yayımlayan biri öykücü, altısı şair yedi kişinin oluşturduğu bir topluluktur.</a:t>
            </a:r>
          </a:p>
          <a:p>
            <a:endParaRPr lang="tr-TR" sz="2800" dirty="0"/>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88067" name="Rectangle 3"/>
          <p:cNvSpPr>
            <a:spLocks noGrp="1" noChangeArrowheads="1"/>
          </p:cNvSpPr>
          <p:nvPr>
            <p:ph type="body" idx="4294967295"/>
          </p:nvPr>
        </p:nvSpPr>
        <p:spPr>
          <a:xfrm>
            <a:off x="428596" y="1357298"/>
            <a:ext cx="7019925" cy="6858000"/>
          </a:xfrm>
        </p:spPr>
        <p:txBody>
          <a:bodyPr/>
          <a:lstStyle/>
          <a:p>
            <a:pPr>
              <a:buFont typeface="Wingdings" pitchFamily="2" charset="2"/>
              <a:buNone/>
            </a:pPr>
            <a:r>
              <a:rPr lang="tr-TR" b="1"/>
              <a:t>4.</a:t>
            </a:r>
            <a:r>
              <a:rPr lang="tr-TR"/>
              <a:t> Aşağıdakilerden hangisi “tiyatro” türünde yazılmış bir eserdir?</a:t>
            </a:r>
          </a:p>
          <a:p>
            <a:pPr>
              <a:buFont typeface="Wingdings" pitchFamily="2" charset="2"/>
              <a:buNone/>
            </a:pPr>
            <a:r>
              <a:rPr lang="tr-TR"/>
              <a:t>A) Bingöl Çobanları</a:t>
            </a:r>
          </a:p>
          <a:p>
            <a:pPr>
              <a:buFont typeface="Wingdings" pitchFamily="2" charset="2"/>
              <a:buNone/>
            </a:pPr>
            <a:r>
              <a:rPr lang="tr-TR"/>
              <a:t>B) Gözlerimi Kaparım Vazifemi Yaparım</a:t>
            </a:r>
          </a:p>
          <a:p>
            <a:pPr>
              <a:buFont typeface="Wingdings" pitchFamily="2" charset="2"/>
              <a:buNone/>
            </a:pPr>
            <a:r>
              <a:rPr lang="tr-TR"/>
              <a:t>C) Çile</a:t>
            </a:r>
          </a:p>
          <a:p>
            <a:pPr>
              <a:buFont typeface="Wingdings" pitchFamily="2" charset="2"/>
              <a:buNone/>
            </a:pPr>
            <a:r>
              <a:rPr lang="tr-TR"/>
              <a:t>D) Devlet Ana</a:t>
            </a:r>
          </a:p>
          <a:p>
            <a:pPr>
              <a:buFont typeface="Wingdings" pitchFamily="2" charset="2"/>
              <a:buNone/>
            </a:pPr>
            <a:r>
              <a:rPr lang="tr-TR"/>
              <a:t>E) Kaldırımlar</a:t>
            </a:r>
          </a:p>
          <a:p>
            <a:endParaRPr lang="tr-TR"/>
          </a:p>
        </p:txBody>
      </p:sp>
    </p:spTree>
  </p:cSld>
  <p:clrMapOvr>
    <a:masterClrMapping/>
  </p:clrMapOv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89091" name="Rectangle 3"/>
          <p:cNvSpPr>
            <a:spLocks noGrp="1" noChangeArrowheads="1"/>
          </p:cNvSpPr>
          <p:nvPr>
            <p:ph type="body" idx="4294967295"/>
          </p:nvPr>
        </p:nvSpPr>
        <p:spPr>
          <a:xfrm>
            <a:off x="571472" y="714356"/>
            <a:ext cx="7019925" cy="6858000"/>
          </a:xfrm>
        </p:spPr>
        <p:txBody>
          <a:bodyPr>
            <a:normAutofit/>
          </a:bodyPr>
          <a:lstStyle/>
          <a:p>
            <a:pPr>
              <a:lnSpc>
                <a:spcPct val="90000"/>
              </a:lnSpc>
              <a:buFont typeface="Wingdings" pitchFamily="2" charset="2"/>
              <a:buNone/>
            </a:pPr>
            <a:r>
              <a:rPr lang="tr-TR" sz="2400" b="1" dirty="0"/>
              <a:t>5.</a:t>
            </a:r>
            <a:r>
              <a:rPr lang="tr-TR" sz="2400" dirty="0"/>
              <a:t> Şiirde kırk yılını, doğumundan ölümüne, orta halli bir vatandaşın, birey olarak başından geçecek durumları hatırlatmaya; ev-aile —yakın çevre üçgeninde, gerçek ve hayal yaşantılarını iletmeye, duyurmaya harcadı. Kapalı Çarşı, Evler, Arada... belli başlı şiir kitaplarıdır.</a:t>
            </a:r>
          </a:p>
          <a:p>
            <a:pPr>
              <a:lnSpc>
                <a:spcPct val="90000"/>
              </a:lnSpc>
            </a:pPr>
            <a:r>
              <a:rPr lang="tr-TR" sz="2400" b="1" i="1" dirty="0"/>
              <a:t>Bu parçada aşağıdaki şairlerden hangisinden bahsedilmektedir?</a:t>
            </a:r>
          </a:p>
          <a:p>
            <a:pPr>
              <a:lnSpc>
                <a:spcPct val="90000"/>
              </a:lnSpc>
              <a:buFont typeface="Wingdings" pitchFamily="2" charset="2"/>
              <a:buNone/>
            </a:pPr>
            <a:r>
              <a:rPr lang="tr-TR" sz="2400" dirty="0"/>
              <a:t>A) Sabahattin Kudret Aksal</a:t>
            </a:r>
          </a:p>
          <a:p>
            <a:pPr>
              <a:lnSpc>
                <a:spcPct val="90000"/>
              </a:lnSpc>
              <a:buFont typeface="Wingdings" pitchFamily="2" charset="2"/>
              <a:buNone/>
            </a:pPr>
            <a:r>
              <a:rPr lang="tr-TR" sz="2400" dirty="0"/>
              <a:t>B) Fazıl Hüsnü Dağlarca</a:t>
            </a:r>
          </a:p>
          <a:p>
            <a:pPr>
              <a:lnSpc>
                <a:spcPct val="90000"/>
              </a:lnSpc>
              <a:buFont typeface="Wingdings" pitchFamily="2" charset="2"/>
              <a:buNone/>
            </a:pPr>
            <a:r>
              <a:rPr lang="tr-TR" sz="2400" dirty="0"/>
              <a:t>C) Behçet </a:t>
            </a:r>
            <a:r>
              <a:rPr lang="tr-TR" sz="2400" dirty="0" err="1"/>
              <a:t>Necatigil</a:t>
            </a:r>
            <a:endParaRPr lang="tr-TR" sz="2400" dirty="0"/>
          </a:p>
          <a:p>
            <a:pPr>
              <a:lnSpc>
                <a:spcPct val="90000"/>
              </a:lnSpc>
              <a:buFont typeface="Wingdings" pitchFamily="2" charset="2"/>
              <a:buNone/>
            </a:pPr>
            <a:r>
              <a:rPr lang="tr-TR" sz="2400" dirty="0"/>
              <a:t>D) Necati Cumalı</a:t>
            </a:r>
          </a:p>
          <a:p>
            <a:pPr>
              <a:lnSpc>
                <a:spcPct val="90000"/>
              </a:lnSpc>
              <a:buFont typeface="Wingdings" pitchFamily="2" charset="2"/>
              <a:buNone/>
            </a:pPr>
            <a:r>
              <a:rPr lang="tr-TR" sz="2400" dirty="0"/>
              <a:t>E) Orhan Veli Kanık</a:t>
            </a:r>
          </a:p>
          <a:p>
            <a:pPr>
              <a:lnSpc>
                <a:spcPct val="90000"/>
              </a:lnSpc>
            </a:pPr>
            <a:endParaRPr lang="tr-TR" sz="2400" dirty="0"/>
          </a:p>
        </p:txBody>
      </p:sp>
    </p:spTree>
  </p:cSld>
  <p:clrMapOvr>
    <a:masterClrMapping/>
  </p:clrMapOv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90115" name="Rectangle 3"/>
          <p:cNvSpPr>
            <a:spLocks noGrp="1" noChangeArrowheads="1"/>
          </p:cNvSpPr>
          <p:nvPr>
            <p:ph type="body" idx="4294967295"/>
          </p:nvPr>
        </p:nvSpPr>
        <p:spPr>
          <a:xfrm>
            <a:off x="714348" y="928670"/>
            <a:ext cx="7019925" cy="6858000"/>
          </a:xfrm>
        </p:spPr>
        <p:txBody>
          <a:bodyPr>
            <a:normAutofit/>
          </a:bodyPr>
          <a:lstStyle/>
          <a:p>
            <a:pPr>
              <a:lnSpc>
                <a:spcPct val="90000"/>
              </a:lnSpc>
              <a:buFont typeface="Wingdings" pitchFamily="2" charset="2"/>
              <a:buNone/>
            </a:pPr>
            <a:r>
              <a:rPr lang="tr-TR" sz="2400" b="1" dirty="0"/>
              <a:t>6.</a:t>
            </a:r>
            <a:r>
              <a:rPr lang="tr-TR" sz="2400" dirty="0"/>
              <a:t> Aşağıdaki seçeneklerin hangisinde adı verilen sanatçıyla ilgili doğru bilgi verilmemiştir?</a:t>
            </a:r>
          </a:p>
          <a:p>
            <a:pPr>
              <a:lnSpc>
                <a:spcPct val="90000"/>
              </a:lnSpc>
              <a:buFont typeface="Wingdings" pitchFamily="2" charset="2"/>
              <a:buNone/>
            </a:pPr>
            <a:r>
              <a:rPr lang="tr-TR" sz="2400" dirty="0"/>
              <a:t>A) Faruk Nafiz Çamlıbel: Hece ölçüsüyle yazdığı şiirlerinde Anadolu’yu anlatmıştır.</a:t>
            </a:r>
          </a:p>
          <a:p>
            <a:pPr>
              <a:lnSpc>
                <a:spcPct val="90000"/>
              </a:lnSpc>
              <a:buFont typeface="Wingdings" pitchFamily="2" charset="2"/>
              <a:buNone/>
            </a:pPr>
            <a:r>
              <a:rPr lang="tr-TR" sz="2400" dirty="0"/>
              <a:t>B) Memduh Şevket Esendal: Küçük olayları, sıradan insanları anlattığı öyküleriyle anılır.</a:t>
            </a:r>
          </a:p>
          <a:p>
            <a:pPr>
              <a:lnSpc>
                <a:spcPct val="90000"/>
              </a:lnSpc>
              <a:buFont typeface="Wingdings" pitchFamily="2" charset="2"/>
              <a:buNone/>
            </a:pPr>
            <a:r>
              <a:rPr lang="tr-TR" sz="2400" dirty="0"/>
              <a:t>C) Peyami Safa: Romanlarında psikolojik çözümlemelere ağırlık vermiştir.</a:t>
            </a:r>
          </a:p>
          <a:p>
            <a:pPr>
              <a:lnSpc>
                <a:spcPct val="90000"/>
              </a:lnSpc>
              <a:buFont typeface="Wingdings" pitchFamily="2" charset="2"/>
              <a:buNone/>
            </a:pPr>
            <a:r>
              <a:rPr lang="tr-TR" sz="2400" dirty="0"/>
              <a:t>D) Cahit Sıtkı Tarancı: Şiirlerinde iyimserlik ve umut konularını sıkça işlemiştir.</a:t>
            </a:r>
          </a:p>
          <a:p>
            <a:pPr>
              <a:lnSpc>
                <a:spcPct val="90000"/>
              </a:lnSpc>
              <a:buFont typeface="Wingdings" pitchFamily="2" charset="2"/>
              <a:buNone/>
            </a:pPr>
            <a:r>
              <a:rPr lang="tr-TR" sz="2400" dirty="0"/>
              <a:t>E) Ahmet Hamdi Tanpınar: Eserlerinde zaman, aşk, doğu- batı çelişkisi gibi konuları ele almıştır.</a:t>
            </a:r>
          </a:p>
          <a:p>
            <a:pPr>
              <a:lnSpc>
                <a:spcPct val="90000"/>
              </a:lnSpc>
            </a:pPr>
            <a:endParaRPr lang="tr-TR" sz="2400" dirty="0"/>
          </a:p>
        </p:txBody>
      </p:sp>
    </p:spTree>
  </p:cSld>
  <p:clrMapOvr>
    <a:masterClrMapping/>
  </p:clrMapOv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91139" name="Rectangle 3"/>
          <p:cNvSpPr>
            <a:spLocks noGrp="1" noChangeArrowheads="1"/>
          </p:cNvSpPr>
          <p:nvPr>
            <p:ph type="body" idx="4294967295"/>
          </p:nvPr>
        </p:nvSpPr>
        <p:spPr>
          <a:xfrm>
            <a:off x="785786" y="1357298"/>
            <a:ext cx="7019925" cy="4643470"/>
          </a:xfrm>
        </p:spPr>
        <p:txBody>
          <a:bodyPr/>
          <a:lstStyle/>
          <a:p>
            <a:pPr>
              <a:buFont typeface="Wingdings" pitchFamily="2" charset="2"/>
              <a:buNone/>
            </a:pPr>
            <a:r>
              <a:rPr lang="tr-TR" b="1" dirty="0"/>
              <a:t>7.</a:t>
            </a:r>
            <a:r>
              <a:rPr lang="tr-TR" dirty="0"/>
              <a:t> Aşağıdakilerden hangisi Kurtuluş Savaşı’nı konu edinmektedir?</a:t>
            </a:r>
          </a:p>
          <a:p>
            <a:pPr>
              <a:buFont typeface="Wingdings" pitchFamily="2" charset="2"/>
              <a:buNone/>
            </a:pPr>
            <a:r>
              <a:rPr lang="tr-TR" dirty="0"/>
              <a:t>A) Bereketli Topraklar Üzerinde</a:t>
            </a:r>
          </a:p>
          <a:p>
            <a:pPr>
              <a:buFont typeface="Wingdings" pitchFamily="2" charset="2"/>
              <a:buNone/>
            </a:pPr>
            <a:r>
              <a:rPr lang="tr-TR" dirty="0"/>
              <a:t>B) Küçük Ağa</a:t>
            </a:r>
          </a:p>
          <a:p>
            <a:pPr>
              <a:buFont typeface="Wingdings" pitchFamily="2" charset="2"/>
              <a:buNone/>
            </a:pPr>
            <a:r>
              <a:rPr lang="tr-TR" dirty="0"/>
              <a:t>C) Saatleri Ayarlama Enstitüsü</a:t>
            </a:r>
          </a:p>
          <a:p>
            <a:pPr>
              <a:buFont typeface="Wingdings" pitchFamily="2" charset="2"/>
              <a:buNone/>
            </a:pPr>
            <a:r>
              <a:rPr lang="tr-TR" dirty="0"/>
              <a:t>D) İnce </a:t>
            </a:r>
            <a:r>
              <a:rPr lang="tr-TR" dirty="0" err="1"/>
              <a:t>Memed</a:t>
            </a:r>
            <a:endParaRPr lang="tr-TR" dirty="0"/>
          </a:p>
          <a:p>
            <a:pPr>
              <a:buFont typeface="Wingdings" pitchFamily="2" charset="2"/>
              <a:buNone/>
            </a:pPr>
            <a:r>
              <a:rPr lang="tr-TR" dirty="0"/>
              <a:t>E) Aganta Burma </a:t>
            </a:r>
            <a:r>
              <a:rPr lang="tr-TR" dirty="0" err="1"/>
              <a:t>Burinata</a:t>
            </a:r>
            <a:endParaRPr lang="tr-TR" dirty="0"/>
          </a:p>
          <a:p>
            <a:endParaRPr lang="tr-TR" dirty="0"/>
          </a:p>
        </p:txBody>
      </p:sp>
    </p:spTree>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92163" name="Rectangle 3"/>
          <p:cNvSpPr>
            <a:spLocks noGrp="1" noChangeArrowheads="1"/>
          </p:cNvSpPr>
          <p:nvPr>
            <p:ph type="body" idx="4294967295"/>
          </p:nvPr>
        </p:nvSpPr>
        <p:spPr>
          <a:xfrm>
            <a:off x="785786" y="1142984"/>
            <a:ext cx="7019925" cy="6858000"/>
          </a:xfrm>
        </p:spPr>
        <p:txBody>
          <a:bodyPr>
            <a:normAutofit/>
          </a:bodyPr>
          <a:lstStyle/>
          <a:p>
            <a:pPr>
              <a:buFont typeface="Wingdings" pitchFamily="2" charset="2"/>
              <a:buNone/>
            </a:pPr>
            <a:r>
              <a:rPr lang="tr-TR" sz="2400" b="1" dirty="0"/>
              <a:t>8.</a:t>
            </a:r>
            <a:r>
              <a:rPr lang="tr-TR" sz="2400" dirty="0"/>
              <a:t> Şiirlerinde bir imge ve müzik kaygısı taşıdığı, hikaye ve romanlarında da, başta ‘zaman” teması olmak üzere, psikolojik anları, bilinçaltını aradığı, yansıttığı görülür. Sahnenin Dışındakiler, Mahur Beste, 19. Asır Türk Edebiyatı Tarihi eserlerinden bazılarıdır.</a:t>
            </a:r>
          </a:p>
          <a:p>
            <a:r>
              <a:rPr lang="tr-TR" sz="2400" b="1" i="1" dirty="0"/>
              <a:t>Bu parçada aşağıdaki sanatçılardan hangisinden bahsedilmektedir?</a:t>
            </a:r>
          </a:p>
          <a:p>
            <a:pPr>
              <a:buFont typeface="Wingdings" pitchFamily="2" charset="2"/>
              <a:buNone/>
            </a:pPr>
            <a:r>
              <a:rPr lang="tr-TR" sz="2400" dirty="0"/>
              <a:t>A) Ahmet Hamdi Tanpınar</a:t>
            </a:r>
          </a:p>
          <a:p>
            <a:pPr>
              <a:buFont typeface="Wingdings" pitchFamily="2" charset="2"/>
              <a:buNone/>
            </a:pPr>
            <a:r>
              <a:rPr lang="tr-TR" sz="2400" dirty="0"/>
              <a:t>B) Kemal Tahir</a:t>
            </a:r>
          </a:p>
          <a:p>
            <a:pPr>
              <a:buFont typeface="Wingdings" pitchFamily="2" charset="2"/>
              <a:buNone/>
            </a:pPr>
            <a:r>
              <a:rPr lang="tr-TR" sz="2400" dirty="0"/>
              <a:t>C) Sait Faik Abasıyanık</a:t>
            </a:r>
          </a:p>
          <a:p>
            <a:pPr>
              <a:buFont typeface="Wingdings" pitchFamily="2" charset="2"/>
              <a:buNone/>
            </a:pPr>
            <a:r>
              <a:rPr lang="tr-TR" sz="2400" dirty="0"/>
              <a:t>D) Orhan Kemal</a:t>
            </a:r>
          </a:p>
          <a:p>
            <a:pPr>
              <a:buFont typeface="Wingdings" pitchFamily="2" charset="2"/>
              <a:buNone/>
            </a:pPr>
            <a:r>
              <a:rPr lang="tr-TR" sz="2400" dirty="0"/>
              <a:t>E) Sabahattin Ali</a:t>
            </a:r>
          </a:p>
          <a:p>
            <a:endParaRPr lang="tr-TR" sz="2400" dirty="0"/>
          </a:p>
        </p:txBody>
      </p:sp>
    </p:spTree>
  </p:cSld>
  <p:clrMapOvr>
    <a:masterClrMapping/>
  </p:clrMapOv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93187" name="Rectangle 3"/>
          <p:cNvSpPr>
            <a:spLocks noGrp="1" noChangeArrowheads="1"/>
          </p:cNvSpPr>
          <p:nvPr>
            <p:ph type="body" idx="4294967295"/>
          </p:nvPr>
        </p:nvSpPr>
        <p:spPr>
          <a:xfrm>
            <a:off x="642910" y="1428736"/>
            <a:ext cx="7019925" cy="6858000"/>
          </a:xfrm>
        </p:spPr>
        <p:txBody>
          <a:bodyPr/>
          <a:lstStyle/>
          <a:p>
            <a:pPr>
              <a:buFont typeface="Wingdings" pitchFamily="2" charset="2"/>
              <a:buNone/>
            </a:pPr>
            <a:r>
              <a:rPr lang="tr-TR" b="1"/>
              <a:t>9.</a:t>
            </a:r>
            <a:r>
              <a:rPr lang="tr-TR"/>
              <a:t> Aşağıdakilerden hangisi türü bakımından diğer seçeneklerdekilerden farklıdır?</a:t>
            </a:r>
          </a:p>
          <a:p>
            <a:pPr>
              <a:buFont typeface="Wingdings" pitchFamily="2" charset="2"/>
              <a:buNone/>
            </a:pPr>
            <a:r>
              <a:rPr lang="tr-TR"/>
              <a:t>A) Parkta Bir Sonbahar Günüydü</a:t>
            </a:r>
          </a:p>
          <a:p>
            <a:pPr>
              <a:buFont typeface="Wingdings" pitchFamily="2" charset="2"/>
              <a:buNone/>
            </a:pPr>
            <a:r>
              <a:rPr lang="tr-TR"/>
              <a:t>B) IV. Murat</a:t>
            </a:r>
          </a:p>
          <a:p>
            <a:pPr>
              <a:buFont typeface="Wingdings" pitchFamily="2" charset="2"/>
              <a:buNone/>
            </a:pPr>
            <a:r>
              <a:rPr lang="tr-TR"/>
              <a:t>C) Sarı Naciye</a:t>
            </a:r>
          </a:p>
          <a:p>
            <a:pPr>
              <a:buFont typeface="Wingdings" pitchFamily="2" charset="2"/>
              <a:buNone/>
            </a:pPr>
            <a:r>
              <a:rPr lang="tr-TR"/>
              <a:t>D) Kayıp Aranıyor</a:t>
            </a:r>
          </a:p>
          <a:p>
            <a:pPr>
              <a:buFont typeface="Wingdings" pitchFamily="2" charset="2"/>
              <a:buNone/>
            </a:pPr>
            <a:r>
              <a:rPr lang="tr-TR"/>
              <a:t>E) Genç Osman</a:t>
            </a:r>
          </a:p>
          <a:p>
            <a:endParaRPr lang="tr-TR"/>
          </a:p>
        </p:txBody>
      </p:sp>
    </p:spTree>
  </p:cSld>
  <p:clrMapOvr>
    <a:masterClrMapping/>
  </p:clrMapOv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94211" name="Rectangle 3"/>
          <p:cNvSpPr>
            <a:spLocks noGrp="1" noChangeArrowheads="1"/>
          </p:cNvSpPr>
          <p:nvPr>
            <p:ph type="body" idx="4294967295"/>
          </p:nvPr>
        </p:nvSpPr>
        <p:spPr>
          <a:xfrm>
            <a:off x="642910" y="1285860"/>
            <a:ext cx="7019925" cy="6858000"/>
          </a:xfrm>
        </p:spPr>
        <p:txBody>
          <a:bodyPr/>
          <a:lstStyle/>
          <a:p>
            <a:pPr>
              <a:buFont typeface="Wingdings" pitchFamily="2" charset="2"/>
              <a:buNone/>
            </a:pPr>
            <a:r>
              <a:rPr lang="tr-TR" b="1"/>
              <a:t>10.</a:t>
            </a:r>
            <a:r>
              <a:rPr lang="tr-TR"/>
              <a:t> Aşağıdaki eşleştirmelerin hangisinde ismi anılan edebiyatçıyla eser verdiği edebi tür arasında bir uygunluk yoktur?</a:t>
            </a:r>
          </a:p>
          <a:p>
            <a:pPr>
              <a:buFont typeface="Wingdings" pitchFamily="2" charset="2"/>
              <a:buNone/>
            </a:pPr>
            <a:r>
              <a:rPr lang="tr-TR"/>
              <a:t>A) Haldun Taner — Tiyatro</a:t>
            </a:r>
          </a:p>
          <a:p>
            <a:pPr>
              <a:buFont typeface="Wingdings" pitchFamily="2" charset="2"/>
              <a:buNone/>
            </a:pPr>
            <a:r>
              <a:rPr lang="tr-TR"/>
              <a:t>B) Sait Faik Abasıyanık — Öykü</a:t>
            </a:r>
          </a:p>
          <a:p>
            <a:pPr>
              <a:buFont typeface="Wingdings" pitchFamily="2" charset="2"/>
              <a:buNone/>
            </a:pPr>
            <a:r>
              <a:rPr lang="tr-TR"/>
              <a:t>C) Suut Kemal Yetkin — Deneme</a:t>
            </a:r>
          </a:p>
          <a:p>
            <a:pPr>
              <a:buFont typeface="Wingdings" pitchFamily="2" charset="2"/>
              <a:buNone/>
            </a:pPr>
            <a:r>
              <a:rPr lang="tr-TR"/>
              <a:t>D) Necip Fazıl Kısakürek — Şiir</a:t>
            </a:r>
          </a:p>
          <a:p>
            <a:pPr>
              <a:buFont typeface="Wingdings" pitchFamily="2" charset="2"/>
              <a:buNone/>
            </a:pPr>
            <a:r>
              <a:rPr lang="tr-TR"/>
              <a:t>E) Ahmet Muhip Dranas — Roman</a:t>
            </a:r>
          </a:p>
          <a:p>
            <a:endParaRPr lang="tr-TR"/>
          </a:p>
        </p:txBody>
      </p:sp>
    </p:spTree>
  </p:cSld>
  <p:clrMapOvr>
    <a:masterClrMapping/>
  </p:clrMapOv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95235" name="Rectangle 3"/>
          <p:cNvSpPr>
            <a:spLocks noGrp="1" noChangeArrowheads="1"/>
          </p:cNvSpPr>
          <p:nvPr>
            <p:ph type="body" idx="4294967295"/>
          </p:nvPr>
        </p:nvSpPr>
        <p:spPr>
          <a:xfrm>
            <a:off x="500034" y="1071546"/>
            <a:ext cx="7019925" cy="6858000"/>
          </a:xfrm>
        </p:spPr>
        <p:txBody>
          <a:bodyPr>
            <a:normAutofit/>
          </a:bodyPr>
          <a:lstStyle/>
          <a:p>
            <a:pPr>
              <a:buFont typeface="Wingdings" pitchFamily="2" charset="2"/>
              <a:buNone/>
            </a:pPr>
            <a:r>
              <a:rPr lang="tr-TR" sz="2400" b="1" dirty="0"/>
              <a:t>11.</a:t>
            </a:r>
            <a:r>
              <a:rPr lang="tr-TR" sz="2400" dirty="0"/>
              <a:t> Aşağıdakilerden hangisinde bir bilgi yanlışlığı yapılmıştır?</a:t>
            </a:r>
          </a:p>
          <a:p>
            <a:pPr>
              <a:buFont typeface="Wingdings" pitchFamily="2" charset="2"/>
              <a:buNone/>
            </a:pPr>
            <a:r>
              <a:rPr lang="tr-TR" sz="2400" dirty="0"/>
              <a:t>A) Yedi Meşaleciler, memleketçi edebiyat anlayışına tepki olarak doğmuştur.</a:t>
            </a:r>
          </a:p>
          <a:p>
            <a:pPr>
              <a:buFont typeface="Wingdings" pitchFamily="2" charset="2"/>
              <a:buNone/>
            </a:pPr>
            <a:r>
              <a:rPr lang="tr-TR" sz="2400" dirty="0"/>
              <a:t>B) Toplumsal gerçekçiler, edebiyatı toplumu politik olarak bilinçlendirme aracı olarak görmüşlerdir.</a:t>
            </a:r>
          </a:p>
          <a:p>
            <a:pPr>
              <a:buFont typeface="Wingdings" pitchFamily="2" charset="2"/>
              <a:buNone/>
            </a:pPr>
            <a:r>
              <a:rPr lang="tr-TR" sz="2400" dirty="0"/>
              <a:t>C) Oktay Rıfat, Melih Cevdet Anday ve Orhan Veli, Garip akımının öncüleridir.</a:t>
            </a:r>
          </a:p>
          <a:p>
            <a:pPr>
              <a:buFont typeface="Wingdings" pitchFamily="2" charset="2"/>
              <a:buNone/>
            </a:pPr>
            <a:r>
              <a:rPr lang="tr-TR" sz="2400" dirty="0"/>
              <a:t>D) İkinci Yenicilere tepki olarak doğan Garipçiler soyutlaşan bir şiirden yanadır.</a:t>
            </a:r>
          </a:p>
          <a:p>
            <a:pPr>
              <a:buFont typeface="Wingdings" pitchFamily="2" charset="2"/>
              <a:buNone/>
            </a:pPr>
            <a:r>
              <a:rPr lang="tr-TR" sz="2400" dirty="0"/>
              <a:t>E) “Mavi” adlı dergi etrafında toplanan Maviciler, Garip şiirine karşıdırlar.</a:t>
            </a:r>
          </a:p>
          <a:p>
            <a:endParaRPr lang="tr-TR" sz="2400" dirty="0"/>
          </a:p>
        </p:txBody>
      </p:sp>
    </p:spTree>
  </p:cSld>
  <p:clrMapOvr>
    <a:masterClrMapping/>
  </p:clrMapOvr>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96259" name="Rectangle 3"/>
          <p:cNvSpPr>
            <a:spLocks noGrp="1" noChangeArrowheads="1"/>
          </p:cNvSpPr>
          <p:nvPr>
            <p:ph type="body" idx="4294967295"/>
          </p:nvPr>
        </p:nvSpPr>
        <p:spPr>
          <a:xfrm>
            <a:off x="857224" y="1357298"/>
            <a:ext cx="7019925" cy="6858000"/>
          </a:xfrm>
        </p:spPr>
        <p:txBody>
          <a:bodyPr/>
          <a:lstStyle/>
          <a:p>
            <a:pPr>
              <a:buFont typeface="Wingdings" pitchFamily="2" charset="2"/>
              <a:buNone/>
            </a:pPr>
            <a:r>
              <a:rPr lang="tr-TR" b="1"/>
              <a:t>12.</a:t>
            </a:r>
            <a:r>
              <a:rPr lang="tr-TR"/>
              <a:t> Aşağıdaki şairlerden hangisi tiyatro türünde de eser vermiştir?</a:t>
            </a:r>
          </a:p>
          <a:p>
            <a:pPr>
              <a:buFont typeface="Wingdings" pitchFamily="2" charset="2"/>
              <a:buNone/>
            </a:pPr>
            <a:r>
              <a:rPr lang="tr-TR"/>
              <a:t>A) Faruk Nafiz Çamlıbel</a:t>
            </a:r>
          </a:p>
          <a:p>
            <a:pPr>
              <a:buFont typeface="Wingdings" pitchFamily="2" charset="2"/>
              <a:buNone/>
            </a:pPr>
            <a:r>
              <a:rPr lang="tr-TR"/>
              <a:t>B) Orhan Veli Kanık</a:t>
            </a:r>
          </a:p>
          <a:p>
            <a:pPr>
              <a:buFont typeface="Wingdings" pitchFamily="2" charset="2"/>
              <a:buNone/>
            </a:pPr>
            <a:r>
              <a:rPr lang="tr-TR"/>
              <a:t>C) Ahmet Muhip Dranas</a:t>
            </a:r>
          </a:p>
          <a:p>
            <a:pPr>
              <a:buFont typeface="Wingdings" pitchFamily="2" charset="2"/>
              <a:buNone/>
            </a:pPr>
            <a:r>
              <a:rPr lang="tr-TR"/>
              <a:t>D) Cahit Sıtkı Tarancı</a:t>
            </a:r>
          </a:p>
          <a:p>
            <a:pPr>
              <a:buFont typeface="Wingdings" pitchFamily="2" charset="2"/>
              <a:buNone/>
            </a:pPr>
            <a:r>
              <a:rPr lang="tr-TR"/>
              <a:t>E) Ziya Osman Saba</a:t>
            </a:r>
          </a:p>
          <a:p>
            <a:endParaRPr lang="tr-TR"/>
          </a:p>
        </p:txBody>
      </p:sp>
    </p:spTree>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97283" name="Rectangle 3"/>
          <p:cNvSpPr>
            <a:spLocks noGrp="1" noChangeArrowheads="1"/>
          </p:cNvSpPr>
          <p:nvPr>
            <p:ph type="body" idx="4294967295"/>
          </p:nvPr>
        </p:nvSpPr>
        <p:spPr>
          <a:xfrm>
            <a:off x="571472" y="1142984"/>
            <a:ext cx="6948487" cy="6858000"/>
          </a:xfrm>
        </p:spPr>
        <p:txBody>
          <a:bodyPr/>
          <a:lstStyle/>
          <a:p>
            <a:pPr>
              <a:buFont typeface="Wingdings" pitchFamily="2" charset="2"/>
              <a:buNone/>
            </a:pPr>
            <a:r>
              <a:rPr lang="tr-TR" b="1"/>
              <a:t>13.</a:t>
            </a:r>
            <a:r>
              <a:rPr lang="tr-TR"/>
              <a:t> Aşağıdakilerden hangisi Garip akımının özelliklerinden biridir?</a:t>
            </a:r>
          </a:p>
          <a:p>
            <a:pPr>
              <a:buFont typeface="Wingdings" pitchFamily="2" charset="2"/>
              <a:buNone/>
            </a:pPr>
            <a:r>
              <a:rPr lang="tr-TR"/>
              <a:t>A)Biçimi anlamdan daha önemli görmüşlerdir.</a:t>
            </a:r>
          </a:p>
          <a:p>
            <a:pPr>
              <a:buFont typeface="Wingdings" pitchFamily="2" charset="2"/>
              <a:buNone/>
            </a:pPr>
            <a:r>
              <a:rPr lang="tr-TR"/>
              <a:t>B)Şiiri akıldan çok duyguya dayandırmışlardır.</a:t>
            </a:r>
          </a:p>
          <a:p>
            <a:pPr>
              <a:buFont typeface="Wingdings" pitchFamily="2" charset="2"/>
              <a:buNone/>
            </a:pPr>
            <a:r>
              <a:rPr lang="tr-TR"/>
              <a:t>C)Kafiyeyi, ölçüyü, söz sanatlarını dışlamışlardır.</a:t>
            </a:r>
          </a:p>
          <a:p>
            <a:pPr>
              <a:buFont typeface="Wingdings" pitchFamily="2" charset="2"/>
              <a:buNone/>
            </a:pPr>
            <a:r>
              <a:rPr lang="tr-TR"/>
              <a:t>D) Olağanüstü olayları ve kahramanlıkları işlemişlerdir.</a:t>
            </a:r>
          </a:p>
          <a:p>
            <a:pPr>
              <a:buFont typeface="Wingdings" pitchFamily="2" charset="2"/>
              <a:buNone/>
            </a:pPr>
            <a:r>
              <a:rPr lang="tr-TR"/>
              <a:t>E) Şiirselliği her şeyin üstünde bir değer kabul etmişlerdir.</a:t>
            </a:r>
          </a:p>
          <a:p>
            <a:pPr>
              <a:buFont typeface="Wingdings" pitchFamily="2" charset="2"/>
              <a:buNone/>
            </a:pPr>
            <a:endParaRPr lang="tr-TR"/>
          </a:p>
          <a:p>
            <a:pPr>
              <a:buFont typeface="Wingdings" pitchFamily="2" charset="2"/>
              <a:buNone/>
            </a:pPr>
            <a:endParaRPr lang="tr-TR"/>
          </a:p>
          <a:p>
            <a:pPr>
              <a:buFont typeface="Wingdings" pitchFamily="2" charset="2"/>
              <a:buNone/>
            </a:pPr>
            <a:endParaRPr lang="tr-TR"/>
          </a:p>
          <a:p>
            <a:endParaRPr lang="tr-T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25603" name="Rectangle 3"/>
          <p:cNvSpPr>
            <a:spLocks noGrp="1" noChangeArrowheads="1"/>
          </p:cNvSpPr>
          <p:nvPr>
            <p:ph type="body" idx="4294967295"/>
          </p:nvPr>
        </p:nvSpPr>
        <p:spPr>
          <a:xfrm>
            <a:off x="357158" y="1428736"/>
            <a:ext cx="8786842" cy="5429264"/>
          </a:xfrm>
        </p:spPr>
        <p:txBody>
          <a:bodyPr/>
          <a:lstStyle/>
          <a:p>
            <a:pPr>
              <a:lnSpc>
                <a:spcPct val="90000"/>
              </a:lnSpc>
            </a:pPr>
            <a:r>
              <a:rPr lang="tr-TR" dirty="0"/>
              <a:t> Sanat için sanat anlayışını savunmuşlar, samimiyeti ve içtenliği öne çıkaran bir sanat istemişlerdir.</a:t>
            </a:r>
          </a:p>
          <a:p>
            <a:pPr>
              <a:lnSpc>
                <a:spcPct val="90000"/>
              </a:lnSpc>
            </a:pPr>
            <a:r>
              <a:rPr lang="tr-TR" dirty="0"/>
              <a:t> Beş Hececilerin sürdürdüğü memleketçi edebiyat anlayışına tepki duymuşlar, sanatta Batılı ilkelerin savunucusu olmuşlardır.</a:t>
            </a:r>
          </a:p>
          <a:p>
            <a:pPr>
              <a:lnSpc>
                <a:spcPct val="90000"/>
              </a:lnSpc>
            </a:pPr>
            <a:r>
              <a:rPr lang="tr-TR" dirty="0"/>
              <a:t> Hece ölçüsüyle özellikle Fransız sembolistlerini örnek alarak şiirler yazmışlardır.</a:t>
            </a:r>
          </a:p>
          <a:p>
            <a:pPr>
              <a:lnSpc>
                <a:spcPct val="90000"/>
              </a:lnSpc>
            </a:pPr>
            <a:r>
              <a:rPr lang="tr-TR" dirty="0"/>
              <a:t> Yedi </a:t>
            </a:r>
            <a:r>
              <a:rPr lang="tr-TR" dirty="0" err="1"/>
              <a:t>Meş’aleciler</a:t>
            </a:r>
            <a:r>
              <a:rPr lang="tr-TR" dirty="0"/>
              <a:t> de </a:t>
            </a:r>
            <a:r>
              <a:rPr lang="tr-TR" dirty="0" err="1"/>
              <a:t>Fecr</a:t>
            </a:r>
            <a:r>
              <a:rPr lang="tr-TR" dirty="0"/>
              <a:t>-i Aticiler gibi etkin olamamışlar; “Meşale” adlı dergiyi sekiz sayı yayımladıktan sonra dağılmışlardır.</a:t>
            </a:r>
          </a:p>
          <a:p>
            <a:pPr>
              <a:lnSpc>
                <a:spcPct val="90000"/>
              </a:lnSpc>
            </a:pPr>
            <a:endParaRPr lang="tr-TR" dirty="0"/>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98307" name="Rectangle 3"/>
          <p:cNvSpPr>
            <a:spLocks noGrp="1" noChangeArrowheads="1"/>
          </p:cNvSpPr>
          <p:nvPr>
            <p:ph type="body" idx="4294967295"/>
          </p:nvPr>
        </p:nvSpPr>
        <p:spPr>
          <a:xfrm>
            <a:off x="428596" y="1285860"/>
            <a:ext cx="7019925" cy="5072098"/>
          </a:xfrm>
        </p:spPr>
        <p:txBody>
          <a:bodyPr>
            <a:normAutofit/>
          </a:bodyPr>
          <a:lstStyle/>
          <a:p>
            <a:pPr>
              <a:lnSpc>
                <a:spcPct val="80000"/>
              </a:lnSpc>
              <a:buFont typeface="Wingdings" pitchFamily="2" charset="2"/>
              <a:buNone/>
            </a:pPr>
            <a:r>
              <a:rPr lang="tr-TR" sz="2000" dirty="0"/>
              <a:t>I. Huzur</a:t>
            </a:r>
          </a:p>
          <a:p>
            <a:pPr>
              <a:lnSpc>
                <a:spcPct val="80000"/>
              </a:lnSpc>
              <a:buFont typeface="Wingdings" pitchFamily="2" charset="2"/>
              <a:buNone/>
            </a:pPr>
            <a:r>
              <a:rPr lang="tr-TR" sz="2000" dirty="0"/>
              <a:t>II. Han Duvarları</a:t>
            </a:r>
          </a:p>
          <a:p>
            <a:pPr>
              <a:lnSpc>
                <a:spcPct val="80000"/>
              </a:lnSpc>
              <a:buFont typeface="Wingdings" pitchFamily="2" charset="2"/>
              <a:buNone/>
            </a:pPr>
            <a:r>
              <a:rPr lang="tr-TR" sz="2000" dirty="0"/>
              <a:t>III.Otuz Beş Yaş</a:t>
            </a:r>
          </a:p>
          <a:p>
            <a:pPr>
              <a:lnSpc>
                <a:spcPct val="80000"/>
              </a:lnSpc>
              <a:buFont typeface="Wingdings" pitchFamily="2" charset="2"/>
              <a:buNone/>
            </a:pPr>
            <a:r>
              <a:rPr lang="tr-TR" sz="2000" dirty="0"/>
              <a:t>IV. Dokuzuncu Hariciye Koğuşu</a:t>
            </a:r>
          </a:p>
          <a:p>
            <a:pPr>
              <a:lnSpc>
                <a:spcPct val="80000"/>
              </a:lnSpc>
              <a:buFont typeface="Wingdings" pitchFamily="2" charset="2"/>
              <a:buNone/>
            </a:pPr>
            <a:endParaRPr lang="tr-TR" sz="2000" dirty="0"/>
          </a:p>
          <a:p>
            <a:pPr>
              <a:lnSpc>
                <a:spcPct val="80000"/>
              </a:lnSpc>
            </a:pPr>
            <a:r>
              <a:rPr lang="tr-TR" sz="2000" b="1" i="1" dirty="0"/>
              <a:t>Yukarıdaki eserler sırasıyla hangi edebiyatçılara aittir?</a:t>
            </a:r>
          </a:p>
          <a:p>
            <a:pPr>
              <a:lnSpc>
                <a:spcPct val="80000"/>
              </a:lnSpc>
              <a:buFont typeface="Wingdings" pitchFamily="2" charset="2"/>
              <a:buNone/>
            </a:pPr>
            <a:r>
              <a:rPr lang="tr-TR" sz="2000" dirty="0"/>
              <a:t>A) A. H. Tanpınar — F. N. Çamlıbel — C. S. Tarancı — Peyami Safa</a:t>
            </a:r>
          </a:p>
          <a:p>
            <a:pPr>
              <a:lnSpc>
                <a:spcPct val="80000"/>
              </a:lnSpc>
              <a:buFont typeface="Wingdings" pitchFamily="2" charset="2"/>
              <a:buNone/>
            </a:pPr>
            <a:r>
              <a:rPr lang="tr-TR" sz="2000" dirty="0"/>
              <a:t>B) Peyami Safa — F. N. Çamlıbel — C. S. Tarancı — F. H. Dağlarca</a:t>
            </a:r>
          </a:p>
          <a:p>
            <a:pPr>
              <a:lnSpc>
                <a:spcPct val="80000"/>
              </a:lnSpc>
              <a:buFont typeface="Wingdings" pitchFamily="2" charset="2"/>
              <a:buNone/>
            </a:pPr>
            <a:r>
              <a:rPr lang="tr-TR" sz="2000" dirty="0"/>
              <a:t>C) A. M. </a:t>
            </a:r>
            <a:r>
              <a:rPr lang="tr-TR" sz="2000" dirty="0" err="1"/>
              <a:t>Dranas</a:t>
            </a:r>
            <a:r>
              <a:rPr lang="tr-TR" sz="2000" dirty="0"/>
              <a:t> — F. N. Çamlıbel — N. F. Kısakürek M. Ş. Esendal</a:t>
            </a:r>
          </a:p>
          <a:p>
            <a:pPr>
              <a:lnSpc>
                <a:spcPct val="80000"/>
              </a:lnSpc>
              <a:buFont typeface="Wingdings" pitchFamily="2" charset="2"/>
              <a:buNone/>
            </a:pPr>
            <a:r>
              <a:rPr lang="tr-TR" sz="2000" dirty="0"/>
              <a:t>D) A. H. Tanpınar — F. N. Çamlıbel — F. H. Dağlarca — Behçet </a:t>
            </a:r>
            <a:r>
              <a:rPr lang="tr-TR" sz="2000" dirty="0" err="1"/>
              <a:t>Necatigil</a:t>
            </a:r>
            <a:endParaRPr lang="tr-TR" sz="2000" dirty="0"/>
          </a:p>
          <a:p>
            <a:pPr>
              <a:lnSpc>
                <a:spcPct val="80000"/>
              </a:lnSpc>
              <a:buFont typeface="Wingdings" pitchFamily="2" charset="2"/>
              <a:buNone/>
            </a:pPr>
            <a:r>
              <a:rPr lang="tr-TR" sz="2000" dirty="0"/>
              <a:t>E) Behçet </a:t>
            </a:r>
            <a:r>
              <a:rPr lang="tr-TR" sz="2000" dirty="0" err="1"/>
              <a:t>Necatigil</a:t>
            </a:r>
            <a:r>
              <a:rPr lang="tr-TR" sz="2000" dirty="0"/>
              <a:t> — F. N. Çamlıbel — C. S. Tarancı — Peyami Safa</a:t>
            </a:r>
          </a:p>
          <a:p>
            <a:pPr>
              <a:lnSpc>
                <a:spcPct val="80000"/>
              </a:lnSpc>
              <a:buFont typeface="Wingdings" pitchFamily="2" charset="2"/>
              <a:buNone/>
            </a:pPr>
            <a:endParaRPr lang="tr-TR" sz="2000" dirty="0"/>
          </a:p>
          <a:p>
            <a:pPr>
              <a:lnSpc>
                <a:spcPct val="80000"/>
              </a:lnSpc>
            </a:pPr>
            <a:endParaRPr lang="tr-TR" sz="2000" dirty="0"/>
          </a:p>
        </p:txBody>
      </p:sp>
    </p:spTree>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99331" name="Rectangle 3"/>
          <p:cNvSpPr>
            <a:spLocks noGrp="1" noChangeArrowheads="1"/>
          </p:cNvSpPr>
          <p:nvPr>
            <p:ph type="body" idx="4294967295"/>
          </p:nvPr>
        </p:nvSpPr>
        <p:spPr>
          <a:xfrm>
            <a:off x="571472" y="1285861"/>
            <a:ext cx="6875462" cy="4429156"/>
          </a:xfrm>
        </p:spPr>
        <p:txBody>
          <a:bodyPr/>
          <a:lstStyle/>
          <a:p>
            <a:pPr>
              <a:buFont typeface="Wingdings" pitchFamily="2" charset="2"/>
              <a:buNone/>
            </a:pPr>
            <a:r>
              <a:rPr lang="tr-TR" b="1" dirty="0"/>
              <a:t>15.</a:t>
            </a:r>
            <a:r>
              <a:rPr lang="tr-TR" dirty="0"/>
              <a:t> Aşağıdakilerden hangisi ‘tiyatro”dur?</a:t>
            </a:r>
          </a:p>
          <a:p>
            <a:pPr>
              <a:buFont typeface="Wingdings" pitchFamily="2" charset="2"/>
              <a:buNone/>
            </a:pPr>
            <a:r>
              <a:rPr lang="tr-TR" dirty="0"/>
              <a:t>A) Tüneldeki Çocuk</a:t>
            </a:r>
          </a:p>
          <a:p>
            <a:pPr>
              <a:buFont typeface="Wingdings" pitchFamily="2" charset="2"/>
              <a:buNone/>
            </a:pPr>
            <a:r>
              <a:rPr lang="tr-TR" dirty="0"/>
              <a:t>B) Keşanlı Ali Destanı</a:t>
            </a:r>
          </a:p>
          <a:p>
            <a:pPr>
              <a:buFont typeface="Wingdings" pitchFamily="2" charset="2"/>
              <a:buNone/>
            </a:pPr>
            <a:r>
              <a:rPr lang="tr-TR" dirty="0"/>
              <a:t>C) Karalama Defteri</a:t>
            </a:r>
          </a:p>
          <a:p>
            <a:pPr>
              <a:buFont typeface="Wingdings" pitchFamily="2" charset="2"/>
              <a:buNone/>
            </a:pPr>
            <a:r>
              <a:rPr lang="tr-TR" dirty="0"/>
              <a:t>D) On İkiye Bir Var</a:t>
            </a:r>
          </a:p>
          <a:p>
            <a:pPr>
              <a:buFont typeface="Wingdings" pitchFamily="2" charset="2"/>
              <a:buNone/>
            </a:pPr>
            <a:r>
              <a:rPr lang="tr-TR" dirty="0"/>
              <a:t>E) Ben Sana Mecburum</a:t>
            </a:r>
          </a:p>
          <a:p>
            <a:endParaRPr lang="tr-TR" dirty="0"/>
          </a:p>
        </p:txBody>
      </p:sp>
    </p:spTree>
  </p:cSld>
  <p:clrMapOvr>
    <a:masterClrMapping/>
  </p:clrMapOvr>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100355" name="Rectangle 3"/>
          <p:cNvSpPr>
            <a:spLocks noGrp="1" noChangeArrowheads="1"/>
          </p:cNvSpPr>
          <p:nvPr>
            <p:ph type="body" idx="4294967295"/>
          </p:nvPr>
        </p:nvSpPr>
        <p:spPr>
          <a:xfrm>
            <a:off x="642910" y="1357298"/>
            <a:ext cx="6948487" cy="6858000"/>
          </a:xfrm>
        </p:spPr>
        <p:txBody>
          <a:bodyPr/>
          <a:lstStyle/>
          <a:p>
            <a:pPr>
              <a:buFont typeface="Wingdings" pitchFamily="2" charset="2"/>
              <a:buNone/>
            </a:pPr>
            <a:r>
              <a:rPr lang="tr-TR" b="1" dirty="0"/>
              <a:t>16.</a:t>
            </a:r>
            <a:r>
              <a:rPr lang="tr-TR" dirty="0"/>
              <a:t> Beş Şehir adlı denemesinde Ankara, Bursa, İstanbul, Erzurum ve Konya şehirlerini tarihi, coğrafi ve kültürel zenginliklerini anlatan yazarımız aşağıdakilerden hangisidir?</a:t>
            </a:r>
          </a:p>
          <a:p>
            <a:pPr>
              <a:buFont typeface="Wingdings" pitchFamily="2" charset="2"/>
              <a:buNone/>
            </a:pPr>
            <a:r>
              <a:rPr lang="tr-TR" dirty="0"/>
              <a:t>A) Cahit Sıtkı Tarancı</a:t>
            </a:r>
          </a:p>
          <a:p>
            <a:pPr>
              <a:buFont typeface="Wingdings" pitchFamily="2" charset="2"/>
              <a:buNone/>
            </a:pPr>
            <a:r>
              <a:rPr lang="tr-TR" dirty="0"/>
              <a:t>B) Falih Rıfkı Atay</a:t>
            </a:r>
          </a:p>
          <a:p>
            <a:pPr>
              <a:buFont typeface="Wingdings" pitchFamily="2" charset="2"/>
              <a:buNone/>
            </a:pPr>
            <a:r>
              <a:rPr lang="tr-TR" dirty="0"/>
              <a:t>C) Nurullah Ataç</a:t>
            </a:r>
          </a:p>
          <a:p>
            <a:pPr>
              <a:buFont typeface="Wingdings" pitchFamily="2" charset="2"/>
              <a:buNone/>
            </a:pPr>
            <a:r>
              <a:rPr lang="tr-TR" dirty="0"/>
              <a:t>D) Memduh Şevket Esendal</a:t>
            </a:r>
          </a:p>
          <a:p>
            <a:pPr>
              <a:buFont typeface="Wingdings" pitchFamily="2" charset="2"/>
              <a:buNone/>
            </a:pPr>
            <a:r>
              <a:rPr lang="tr-TR" dirty="0"/>
              <a:t>E) Ahmet Hamdi Tanpınar</a:t>
            </a:r>
          </a:p>
          <a:p>
            <a:endParaRPr lang="tr-TR" dirty="0"/>
          </a:p>
        </p:txBody>
      </p:sp>
    </p:spTree>
  </p:cSld>
  <p:clrMapOvr>
    <a:masterClrMapping/>
  </p:clrMapOvr>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101379" name="Rectangle 3"/>
          <p:cNvSpPr>
            <a:spLocks noGrp="1" noChangeArrowheads="1"/>
          </p:cNvSpPr>
          <p:nvPr>
            <p:ph type="body" idx="4294967295"/>
          </p:nvPr>
        </p:nvSpPr>
        <p:spPr>
          <a:xfrm>
            <a:off x="714348" y="1142984"/>
            <a:ext cx="6948487" cy="4929222"/>
          </a:xfrm>
        </p:spPr>
        <p:txBody>
          <a:bodyPr>
            <a:normAutofit/>
          </a:bodyPr>
          <a:lstStyle/>
          <a:p>
            <a:pPr>
              <a:lnSpc>
                <a:spcPct val="90000"/>
              </a:lnSpc>
              <a:buFont typeface="Wingdings" pitchFamily="2" charset="2"/>
              <a:buNone/>
            </a:pPr>
            <a:r>
              <a:rPr lang="tr-TR" sz="2000" b="1" dirty="0"/>
              <a:t>17.</a:t>
            </a:r>
            <a:r>
              <a:rPr lang="tr-TR" sz="2000" dirty="0"/>
              <a:t> I. </a:t>
            </a:r>
            <a:r>
              <a:rPr lang="tr-TR" sz="2000" dirty="0" err="1"/>
              <a:t>PeyamiSafa</a:t>
            </a:r>
            <a:endParaRPr lang="tr-TR" sz="2000" dirty="0"/>
          </a:p>
          <a:p>
            <a:pPr>
              <a:lnSpc>
                <a:spcPct val="90000"/>
              </a:lnSpc>
              <a:buFont typeface="Wingdings" pitchFamily="2" charset="2"/>
              <a:buNone/>
            </a:pPr>
            <a:r>
              <a:rPr lang="tr-TR" sz="2000" dirty="0"/>
              <a:t>      </a:t>
            </a:r>
            <a:r>
              <a:rPr lang="tr-TR" sz="2000" dirty="0" err="1"/>
              <a:t>Il</a:t>
            </a:r>
            <a:r>
              <a:rPr lang="tr-TR" sz="2000" dirty="0"/>
              <a:t>. Sait Faik Abasıyanık                                                                    III. Nurullah Ataç</a:t>
            </a:r>
          </a:p>
          <a:p>
            <a:pPr>
              <a:lnSpc>
                <a:spcPct val="90000"/>
              </a:lnSpc>
              <a:buFont typeface="Wingdings" pitchFamily="2" charset="2"/>
              <a:buNone/>
            </a:pPr>
            <a:r>
              <a:rPr lang="tr-TR" sz="2000" dirty="0"/>
              <a:t>Yukarıdaki edebiyatçıların eserleri sırasıyla </a:t>
            </a:r>
            <a:r>
              <a:rPr lang="tr-TR" sz="2000" dirty="0" err="1"/>
              <a:t>aşağıdakilerderı</a:t>
            </a:r>
            <a:r>
              <a:rPr lang="tr-TR" sz="2000" dirty="0"/>
              <a:t> hangisidir?</a:t>
            </a:r>
          </a:p>
          <a:p>
            <a:pPr>
              <a:lnSpc>
                <a:spcPct val="90000"/>
              </a:lnSpc>
              <a:buFont typeface="Wingdings" pitchFamily="2" charset="2"/>
              <a:buNone/>
            </a:pPr>
            <a:r>
              <a:rPr lang="tr-TR" sz="2000" dirty="0"/>
              <a:t>A) Saatleri Ayarlama Enstitüsü — Son Kuşlar — Şiir Üzerine Düşünceler</a:t>
            </a:r>
          </a:p>
          <a:p>
            <a:pPr>
              <a:lnSpc>
                <a:spcPct val="90000"/>
              </a:lnSpc>
              <a:buFont typeface="Wingdings" pitchFamily="2" charset="2"/>
              <a:buNone/>
            </a:pPr>
            <a:r>
              <a:rPr lang="tr-TR" sz="2000" dirty="0"/>
              <a:t>B) Fatih-Harbiye — </a:t>
            </a:r>
            <a:r>
              <a:rPr lang="tr-TR" sz="2000" dirty="0" err="1"/>
              <a:t>Alemdağ’da</a:t>
            </a:r>
            <a:r>
              <a:rPr lang="tr-TR" sz="2000" dirty="0"/>
              <a:t> Var Bir Yılan — Karalama Defteri</a:t>
            </a:r>
          </a:p>
          <a:p>
            <a:pPr>
              <a:lnSpc>
                <a:spcPct val="90000"/>
              </a:lnSpc>
              <a:buFont typeface="Wingdings" pitchFamily="2" charset="2"/>
              <a:buNone/>
            </a:pPr>
            <a:r>
              <a:rPr lang="tr-TR" sz="2000" dirty="0"/>
              <a:t>C) Sözde Kızlar — Semaver — On İkiye Bir Var</a:t>
            </a:r>
          </a:p>
          <a:p>
            <a:pPr>
              <a:lnSpc>
                <a:spcPct val="90000"/>
              </a:lnSpc>
              <a:buFont typeface="Wingdings" pitchFamily="2" charset="2"/>
              <a:buNone/>
            </a:pPr>
            <a:r>
              <a:rPr lang="tr-TR" sz="2000" dirty="0"/>
              <a:t>D) Saatleri Ayarlama Enstitüsü — </a:t>
            </a:r>
            <a:r>
              <a:rPr lang="tr-TR" sz="2000" dirty="0" err="1"/>
              <a:t>Havuzbaşı</a:t>
            </a:r>
            <a:r>
              <a:rPr lang="tr-TR" sz="2000" dirty="0"/>
              <a:t> — Keşanlı Ali Destanı</a:t>
            </a:r>
          </a:p>
          <a:p>
            <a:pPr>
              <a:lnSpc>
                <a:spcPct val="90000"/>
              </a:lnSpc>
              <a:buFont typeface="Wingdings" pitchFamily="2" charset="2"/>
              <a:buNone/>
            </a:pPr>
            <a:r>
              <a:rPr lang="tr-TR" sz="2000" dirty="0"/>
              <a:t>E) Ayaşlı ve Kiracıları — Kiralık Konak — Sebil ve Güvercinler</a:t>
            </a:r>
          </a:p>
          <a:p>
            <a:pPr>
              <a:lnSpc>
                <a:spcPct val="90000"/>
              </a:lnSpc>
            </a:pPr>
            <a:endParaRPr lang="tr-TR" sz="2000" dirty="0"/>
          </a:p>
        </p:txBody>
      </p:sp>
    </p:spTree>
  </p:cSld>
  <p:clrMapOvr>
    <a:masterClrMapping/>
  </p:clrMapOvr>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Altbilgi Yer Tutucusu"/>
          <p:cNvSpPr>
            <a:spLocks noGrp="1"/>
          </p:cNvSpPr>
          <p:nvPr>
            <p:ph type="ftr" sz="quarter" idx="11"/>
          </p:nvPr>
        </p:nvSpPr>
        <p:spPr/>
        <p:txBody>
          <a:bodyPr/>
          <a:lstStyle/>
          <a:p>
            <a:r>
              <a:rPr lang="tr-TR" smtClean="0"/>
              <a:t> </a:t>
            </a:r>
            <a:endParaRPr lang="tr-TR" dirty="0"/>
          </a:p>
        </p:txBody>
      </p:sp>
      <p:sp>
        <p:nvSpPr>
          <p:cNvPr id="3" name="2 Dikdörtgen">
            <a:hlinkClick r:id="rId2" action="ppaction://hlinkfile"/>
          </p:cNvPr>
          <p:cNvSpPr/>
          <p:nvPr/>
        </p:nvSpPr>
        <p:spPr>
          <a:xfrm>
            <a:off x="2286000" y="3133535"/>
            <a:ext cx="5214958" cy="480131"/>
          </a:xfrm>
          <a:prstGeom prst="rect">
            <a:avLst/>
          </a:prstGeom>
        </p:spPr>
        <p:txBody>
          <a:bodyPr wrap="square">
            <a:spAutoFit/>
          </a:bodyPr>
          <a:lstStyle/>
          <a:p>
            <a:pPr>
              <a:lnSpc>
                <a:spcPct val="90000"/>
              </a:lnSpc>
              <a:buFont typeface="Wingdings" pitchFamily="2" charset="2"/>
              <a:buNone/>
            </a:pPr>
            <a:r>
              <a:rPr lang="tr-TR" sz="2800" b="1" i="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edebiyathocam</a:t>
            </a:r>
            <a:r>
              <a:rPr lang="tr-TR" sz="2800" b="1" i="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t>
            </a:r>
            <a:r>
              <a:rPr lang="tr-TR" sz="2800" b="1" i="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blogspot</a:t>
            </a:r>
            <a:r>
              <a:rPr lang="tr-TR" sz="2800" b="1" i="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.com</a:t>
            </a:r>
            <a:endParaRPr lang="tr-TR" sz="2800" b="1" i="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bilgi Yer Tutucusu"/>
          <p:cNvSpPr>
            <a:spLocks noGrp="1"/>
          </p:cNvSpPr>
          <p:nvPr>
            <p:ph type="ftr" sz="quarter" idx="11"/>
          </p:nvPr>
        </p:nvSpPr>
        <p:spPr/>
        <p:txBody>
          <a:bodyPr/>
          <a:lstStyle/>
          <a:p>
            <a:r>
              <a:rPr lang="tr-TR" dirty="0" smtClean="0"/>
              <a:t> </a:t>
            </a:r>
            <a:endParaRPr lang="tr-TR" dirty="0"/>
          </a:p>
        </p:txBody>
      </p:sp>
      <p:sp>
        <p:nvSpPr>
          <p:cNvPr id="26627" name="Rectangle 3"/>
          <p:cNvSpPr>
            <a:spLocks noGrp="1" noChangeArrowheads="1"/>
          </p:cNvSpPr>
          <p:nvPr>
            <p:ph type="body" idx="4294967295"/>
          </p:nvPr>
        </p:nvSpPr>
        <p:spPr>
          <a:xfrm>
            <a:off x="357159" y="1428736"/>
            <a:ext cx="8786842" cy="5429264"/>
          </a:xfrm>
        </p:spPr>
        <p:txBody>
          <a:bodyPr>
            <a:normAutofit/>
          </a:bodyPr>
          <a:lstStyle/>
          <a:p>
            <a:pPr>
              <a:lnSpc>
                <a:spcPct val="80000"/>
              </a:lnSpc>
              <a:buFont typeface="Wingdings" pitchFamily="2" charset="2"/>
              <a:buNone/>
            </a:pPr>
            <a:r>
              <a:rPr lang="tr-TR" sz="2800" b="1" i="1" dirty="0"/>
              <a:t>BİRİNCİ YENİ (Garipçiler)</a:t>
            </a:r>
          </a:p>
          <a:p>
            <a:pPr>
              <a:lnSpc>
                <a:spcPct val="80000"/>
              </a:lnSpc>
            </a:pPr>
            <a:r>
              <a:rPr lang="tr-TR" dirty="0"/>
              <a:t>Orhan Veli Kanık, Melih Cevdet Anday, Oktay Rıfat </a:t>
            </a:r>
            <a:r>
              <a:rPr lang="tr-TR" dirty="0" err="1"/>
              <a:t>Harozcu</a:t>
            </a:r>
            <a:endParaRPr lang="tr-TR" dirty="0"/>
          </a:p>
          <a:p>
            <a:pPr>
              <a:lnSpc>
                <a:spcPct val="80000"/>
              </a:lnSpc>
            </a:pPr>
            <a:r>
              <a:rPr lang="tr-TR" dirty="0"/>
              <a:t> Akım, üç şairin 1941 ‘de ortak yayımladıkları Garip adlı şiir kitabıyla başlamıştır.</a:t>
            </a:r>
          </a:p>
          <a:p>
            <a:pPr>
              <a:lnSpc>
                <a:spcPct val="80000"/>
              </a:lnSpc>
            </a:pPr>
            <a:r>
              <a:rPr lang="tr-TR" dirty="0"/>
              <a:t> Şiir ve edebiyat hakkındaki düşüncelerini kitabın girişinde Orhan Veli tarafından (imzası olmamakla birlikte) yazıldığı düşünülen Garip Bildirgesi ile ortaya koymuşlardır.</a:t>
            </a:r>
          </a:p>
          <a:p>
            <a:pPr>
              <a:lnSpc>
                <a:spcPct val="80000"/>
              </a:lnSpc>
            </a:pPr>
            <a:r>
              <a:rPr lang="tr-TR" dirty="0"/>
              <a:t>Sürrealizmden etkilendikleri yönler vardır.</a:t>
            </a:r>
          </a:p>
          <a:p>
            <a:pPr>
              <a:lnSpc>
                <a:spcPct val="80000"/>
              </a:lnSpc>
            </a:pPr>
            <a:r>
              <a:rPr lang="tr-TR" dirty="0"/>
              <a:t>Şiirimizde en köklü değişimleri yapmışlardır.</a:t>
            </a:r>
          </a:p>
          <a:p>
            <a:pPr>
              <a:lnSpc>
                <a:spcPct val="80000"/>
              </a:lnSpc>
            </a:pPr>
            <a:r>
              <a:rPr lang="tr-TR" dirty="0"/>
              <a:t>Şiirde ölçü ve uyağı gereksiz görmüşler, serbest şiir örnekleri vermişlerdir.</a:t>
            </a:r>
          </a:p>
          <a:p>
            <a:pPr>
              <a:lnSpc>
                <a:spcPct val="80000"/>
              </a:lnSpc>
            </a:pPr>
            <a:endParaRPr lang="tr-TR" dirty="0"/>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239</TotalTime>
  <Words>5016</Words>
  <Application>Microsoft Office PowerPoint</Application>
  <PresentationFormat>Ekran Gösterisi (4:3)</PresentationFormat>
  <Paragraphs>592</Paragraphs>
  <Slides>84</Slides>
  <Notes>1</Notes>
  <HiddenSlides>0</HiddenSlides>
  <MMClips>0</MMClips>
  <ScaleCrop>false</ScaleCrop>
  <HeadingPairs>
    <vt:vector size="4" baseType="variant">
      <vt:variant>
        <vt:lpstr>Tema</vt:lpstr>
      </vt:variant>
      <vt:variant>
        <vt:i4>1</vt:i4>
      </vt:variant>
      <vt:variant>
        <vt:lpstr>Slayt Başlıkları</vt:lpstr>
      </vt:variant>
      <vt:variant>
        <vt:i4>84</vt:i4>
      </vt:variant>
    </vt:vector>
  </HeadingPairs>
  <TitlesOfParts>
    <vt:vector size="85" baseType="lpstr">
      <vt:lpstr>Akış</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www.turkceciler.com</dc:title>
  <dc:subject>www.turkceciler.com</dc:subject>
  <dc:creator>www.turkceciler.com</dc:creator>
  <cp:keywords>www.turkceciler.com</cp:keywords>
  <dc:description>www.turkceciler.com</dc:description>
  <cp:lastModifiedBy>Öğretmen</cp:lastModifiedBy>
  <cp:revision>12</cp:revision>
  <dcterms:created xsi:type="dcterms:W3CDTF">2007-03-22T18:13:05Z</dcterms:created>
  <dcterms:modified xsi:type="dcterms:W3CDTF">2013-11-18T10:12:06Z</dcterms:modified>
  <cp:category>www.turkceciler.com</cp:category>
</cp:coreProperties>
</file>